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8" r:id="rId17"/>
    <p:sldId id="279" r:id="rId18"/>
    <p:sldId id="280" r:id="rId19"/>
    <p:sldId id="281" r:id="rId20"/>
    <p:sldId id="282" r:id="rId21"/>
    <p:sldId id="283" r:id="rId22"/>
    <p:sldId id="285" r:id="rId23"/>
    <p:sldId id="286" r:id="rId24"/>
    <p:sldId id="288" r:id="rId25"/>
    <p:sldId id="289" r:id="rId26"/>
    <p:sldId id="290" r:id="rId27"/>
    <p:sldId id="291" r:id="rId28"/>
    <p:sldId id="292" r:id="rId29"/>
    <p:sldId id="326" r:id="rId30"/>
    <p:sldId id="327" r:id="rId31"/>
    <p:sldId id="329" r:id="rId32"/>
    <p:sldId id="330" r:id="rId33"/>
    <p:sldId id="331" r:id="rId34"/>
    <p:sldId id="332" r:id="rId35"/>
    <p:sldId id="347" r:id="rId36"/>
    <p:sldId id="349" r:id="rId37"/>
    <p:sldId id="352" r:id="rId38"/>
    <p:sldId id="371" r:id="rId39"/>
    <p:sldId id="355" r:id="rId40"/>
    <p:sldId id="356" r:id="rId41"/>
    <p:sldId id="359" r:id="rId42"/>
    <p:sldId id="360" r:id="rId43"/>
    <p:sldId id="361" r:id="rId44"/>
    <p:sldId id="362" r:id="rId45"/>
    <p:sldId id="363" r:id="rId46"/>
    <p:sldId id="364" r:id="rId47"/>
    <p:sldId id="370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0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1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6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5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0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1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9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814">
              <a:schemeClr val="accent3">
                <a:lumMod val="60000"/>
                <a:lumOff val="40000"/>
              </a:schemeClr>
            </a:gs>
            <a:gs pos="46018">
              <a:schemeClr val="accent3">
                <a:lumMod val="60000"/>
                <a:lumOff val="40000"/>
              </a:schemeClr>
            </a:gs>
            <a:gs pos="100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86851-668D-4FD3-89CA-A754F604B50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19A4-AE29-4FDF-8FCF-C5855810B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g"/><Relationship Id="rId2" Type="http://schemas.openxmlformats.org/officeDocument/2006/relationships/image" Target="../media/image7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g"/><Relationship Id="rId2" Type="http://schemas.openxmlformats.org/officeDocument/2006/relationships/image" Target="../media/image74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g"/><Relationship Id="rId2" Type="http://schemas.openxmlformats.org/officeDocument/2006/relationships/image" Target="../media/image76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437" y="1353315"/>
            <a:ext cx="7933433" cy="296747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indent="1499235" algn="ctr">
              <a:lnSpc>
                <a:spcPct val="100000"/>
              </a:lnSpc>
              <a:spcBef>
                <a:spcPts val="100"/>
              </a:spcBef>
            </a:pPr>
            <a:r>
              <a:rPr lang="en-US" sz="4800" spc="-10" dirty="0" smtClean="0">
                <a:latin typeface="Algerian" panose="04020705040A02060702" pitchFamily="82" charset="0"/>
              </a:rPr>
              <a:t/>
            </a:r>
            <a:br>
              <a:rPr lang="en-US" sz="4800" spc="-10" dirty="0" smtClean="0">
                <a:latin typeface="Algerian" panose="04020705040A02060702" pitchFamily="82" charset="0"/>
              </a:rPr>
            </a:br>
            <a:r>
              <a:rPr lang="en-US" sz="4800" spc="-10" dirty="0" smtClean="0">
                <a:latin typeface="Algerian" panose="04020705040A02060702" pitchFamily="82" charset="0"/>
              </a:rPr>
              <a:t/>
            </a:r>
            <a:br>
              <a:rPr lang="en-US" sz="4800" spc="-10" dirty="0" smtClean="0">
                <a:latin typeface="Algerian" panose="04020705040A02060702" pitchFamily="82" charset="0"/>
              </a:rPr>
            </a:br>
            <a:r>
              <a:rPr lang="en-US" sz="4800" spc="-10" dirty="0" smtClean="0">
                <a:latin typeface="Algerian" panose="04020705040A02060702" pitchFamily="82" charset="0"/>
              </a:rPr>
              <a:t>DIGITAL </a:t>
            </a:r>
            <a:br>
              <a:rPr lang="en-US" sz="4800" spc="-10" dirty="0" smtClean="0">
                <a:latin typeface="Algerian" panose="04020705040A02060702" pitchFamily="82" charset="0"/>
              </a:rPr>
            </a:br>
            <a:r>
              <a:rPr sz="4800" spc="-10" dirty="0" smtClean="0">
                <a:latin typeface="Algerian" panose="04020705040A02060702" pitchFamily="82" charset="0"/>
              </a:rPr>
              <a:t>Communication</a:t>
            </a:r>
            <a:endParaRPr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1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5161" y="976620"/>
            <a:ext cx="8698955" cy="4415951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Source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encoder</a:t>
            </a:r>
            <a:endParaRPr sz="3200" dirty="0">
              <a:latin typeface="Calibri"/>
              <a:cs typeface="Calibri"/>
            </a:endParaRPr>
          </a:p>
          <a:p>
            <a:pPr marL="756285" marR="37147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20" dirty="0" smtClean="0">
                <a:latin typeface="Calibri"/>
                <a:cs typeface="Calibri"/>
              </a:rPr>
              <a:t>Data Compression- carried out to convert the analog signal to digital form.</a:t>
            </a:r>
          </a:p>
          <a:p>
            <a:pPr marL="469265" marR="371475" lvl="1">
              <a:spcBef>
                <a:spcPts val="690"/>
              </a:spcBef>
              <a:tabLst>
                <a:tab pos="756920" algn="l"/>
              </a:tabLst>
            </a:pPr>
            <a:endParaRPr sz="2400" dirty="0">
              <a:latin typeface="Calibri"/>
              <a:cs typeface="Calibri"/>
            </a:endParaRPr>
          </a:p>
          <a:p>
            <a:pPr marL="756285" lvl="1" indent="-287020">
              <a:spcBef>
                <a:spcPts val="64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50" dirty="0" smtClean="0">
                <a:latin typeface="Calibri"/>
                <a:cs typeface="Calibri"/>
              </a:rPr>
              <a:t>Data Compaction – carried out to produce a new data code that represents digital data more efficiently.</a:t>
            </a:r>
          </a:p>
          <a:p>
            <a:pPr marL="469265" lvl="1">
              <a:spcBef>
                <a:spcPts val="640"/>
              </a:spcBef>
              <a:tabLst>
                <a:tab pos="756920" algn="l"/>
              </a:tabLst>
            </a:pPr>
            <a:endParaRPr sz="2800" dirty="0">
              <a:latin typeface="Calibri"/>
              <a:cs typeface="Calibri"/>
            </a:endParaRPr>
          </a:p>
          <a:p>
            <a:pPr marL="756285" lvl="1" indent="-287020"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0" dirty="0" smtClean="0">
                <a:latin typeface="Calibri"/>
                <a:cs typeface="Calibri"/>
              </a:rPr>
              <a:t>Data Encryption – Licensed user with the required key can only decode and receive the data.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3722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587" y="976620"/>
            <a:ext cx="10097036" cy="463908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 algn="just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Channel encoder:</a:t>
            </a:r>
            <a:endParaRPr sz="3200" dirty="0">
              <a:latin typeface="Calibri"/>
              <a:cs typeface="Calibri"/>
            </a:endParaRPr>
          </a:p>
          <a:p>
            <a:pPr marL="756285" marR="5080" lvl="1" indent="-287020" algn="just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20" dirty="0" smtClean="0">
                <a:latin typeface="Calibri"/>
                <a:cs typeface="Calibri"/>
              </a:rPr>
              <a:t>C</a:t>
            </a:r>
            <a:r>
              <a:rPr sz="2800" spc="-20" dirty="0" smtClean="0">
                <a:latin typeface="Calibri"/>
                <a:cs typeface="Calibri"/>
              </a:rPr>
              <a:t>ontrol</a:t>
            </a:r>
            <a:r>
              <a:rPr lang="en-US" sz="2800" spc="-20" dirty="0" smtClean="0">
                <a:latin typeface="Calibri"/>
                <a:cs typeface="Calibri"/>
              </a:rPr>
              <a:t>s</a:t>
            </a:r>
            <a:r>
              <a:rPr sz="2800" spc="-20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5" dirty="0" smtClean="0">
                <a:latin typeface="Calibri"/>
                <a:cs typeface="Calibri"/>
              </a:rPr>
              <a:t>noise</a:t>
            </a:r>
            <a:r>
              <a:rPr lang="en-US" sz="2800" spc="-5" dirty="0" smtClean="0">
                <a:latin typeface="Calibri"/>
                <a:cs typeface="Calibri"/>
              </a:rPr>
              <a:t>,</a:t>
            </a:r>
            <a:r>
              <a:rPr sz="2800" spc="-20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detect</a:t>
            </a:r>
            <a:r>
              <a:rPr lang="en-US" sz="2800" spc="-10" dirty="0" smtClean="0">
                <a:latin typeface="Calibri"/>
                <a:cs typeface="Calibri"/>
              </a:rPr>
              <a:t>s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 smtClean="0">
                <a:latin typeface="Calibri"/>
                <a:cs typeface="Calibri"/>
              </a:rPr>
              <a:t>correct</a:t>
            </a:r>
            <a:r>
              <a:rPr lang="en-US" sz="2800" spc="-15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25" dirty="0">
                <a:latin typeface="Calibri"/>
                <a:cs typeface="Calibri"/>
              </a:rPr>
              <a:t>errors </a:t>
            </a:r>
            <a:r>
              <a:rPr sz="2800" spc="-10" dirty="0">
                <a:latin typeface="Calibri"/>
                <a:cs typeface="Calibri"/>
              </a:rPr>
              <a:t>that can </a:t>
            </a:r>
            <a:r>
              <a:rPr sz="2800" spc="-5" dirty="0">
                <a:latin typeface="Calibri"/>
                <a:cs typeface="Calibri"/>
              </a:rPr>
              <a:t>occur in the </a:t>
            </a:r>
            <a:r>
              <a:rPr sz="2800" spc="-15" dirty="0">
                <a:latin typeface="Calibri"/>
                <a:cs typeface="Calibri"/>
              </a:rPr>
              <a:t>transmitted </a:t>
            </a:r>
            <a:r>
              <a:rPr sz="2800" spc="-20" dirty="0">
                <a:latin typeface="Calibri"/>
                <a:cs typeface="Calibri"/>
              </a:rPr>
              <a:t>data </a:t>
            </a:r>
            <a:r>
              <a:rPr sz="2800" spc="-10" dirty="0">
                <a:latin typeface="Calibri"/>
                <a:cs typeface="Calibri"/>
              </a:rPr>
              <a:t>due  </a:t>
            </a:r>
            <a:r>
              <a:rPr sz="2800" spc="-5" dirty="0" smtClean="0">
                <a:latin typeface="Calibri"/>
                <a:cs typeface="Calibri"/>
              </a:rPr>
              <a:t>t</a:t>
            </a:r>
            <a:r>
              <a:rPr lang="en-US" sz="2800" spc="-5" dirty="0" smtClean="0">
                <a:latin typeface="Calibri"/>
                <a:cs typeface="Calibri"/>
              </a:rPr>
              <a:t>o</a:t>
            </a:r>
            <a:r>
              <a:rPr sz="2800" spc="-10" dirty="0" smtClean="0">
                <a:latin typeface="Calibri"/>
                <a:cs typeface="Calibri"/>
              </a:rPr>
              <a:t> noise</a:t>
            </a:r>
            <a:r>
              <a:rPr lang="en-US" sz="2800" spc="-10" dirty="0" smtClean="0">
                <a:latin typeface="Calibri"/>
                <a:cs typeface="Calibri"/>
              </a:rPr>
              <a:t> in the channel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355600" indent="-342900" algn="just"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Modulator:</a:t>
            </a:r>
            <a:endParaRPr sz="3200" dirty="0">
              <a:latin typeface="Calibri"/>
              <a:cs typeface="Calibri"/>
            </a:endParaRPr>
          </a:p>
          <a:p>
            <a:pPr marL="756285" marR="1510030" lvl="1" indent="-287020" algn="just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20" dirty="0" smtClean="0">
                <a:latin typeface="Calibri"/>
                <a:cs typeface="Calibri"/>
              </a:rPr>
              <a:t>Converts the digital data into analog signals at can be easily sent on the analog signals.</a:t>
            </a:r>
            <a:endParaRPr sz="2400" dirty="0">
              <a:latin typeface="Calibri"/>
              <a:cs typeface="Calibri"/>
            </a:endParaRPr>
          </a:p>
          <a:p>
            <a:pPr marL="355600" indent="-342900" algn="just"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Demodulator:</a:t>
            </a:r>
            <a:endParaRPr sz="3200" dirty="0">
              <a:latin typeface="Calibri"/>
              <a:cs typeface="Calibri"/>
            </a:endParaRPr>
          </a:p>
          <a:p>
            <a:pPr marL="756285" marR="1025525" lvl="1" indent="-287020" algn="just"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Removes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carrier </a:t>
            </a:r>
            <a:r>
              <a:rPr sz="2800" spc="-5" dirty="0">
                <a:latin typeface="Calibri"/>
                <a:cs typeface="Calibri"/>
              </a:rPr>
              <a:t>signal and </a:t>
            </a:r>
            <a:r>
              <a:rPr sz="2800" spc="-25" dirty="0">
                <a:latin typeface="Calibri"/>
                <a:cs typeface="Calibri"/>
              </a:rPr>
              <a:t>reverse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process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Modulator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30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6068" y="603133"/>
            <a:ext cx="10097036" cy="5857372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Channel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decoder:</a:t>
            </a:r>
            <a:endParaRPr sz="3200" dirty="0">
              <a:latin typeface="Calibri"/>
              <a:cs typeface="Calibri"/>
            </a:endParaRPr>
          </a:p>
          <a:p>
            <a:pPr marL="756285" marR="571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  <a:tab pos="2075814" algn="l"/>
                <a:tab pos="2844800" algn="l"/>
                <a:tab pos="4234180" algn="l"/>
                <a:tab pos="4943475" algn="l"/>
                <a:tab pos="6029960" algn="l"/>
                <a:tab pos="6523990" algn="l"/>
                <a:tab pos="7232650" algn="l"/>
              </a:tabLst>
            </a:pP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ects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or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ts</a:t>
            </a:r>
            <a:r>
              <a:rPr sz="2800" dirty="0">
                <a:latin typeface="Calibri"/>
                <a:cs typeface="Calibri"/>
              </a:rPr>
              <a:t>	t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er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i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	t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gnal  </a:t>
            </a:r>
            <a:r>
              <a:rPr lang="en-US" sz="2800" spc="-10" dirty="0" smtClean="0">
                <a:latin typeface="Calibri"/>
                <a:cs typeface="Calibri"/>
              </a:rPr>
              <a:t>receive</a:t>
            </a:r>
            <a:r>
              <a:rPr sz="2800" spc="-10" dirty="0" smtClean="0">
                <a:latin typeface="Calibri"/>
                <a:cs typeface="Calibri"/>
              </a:rPr>
              <a:t>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channel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Source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decoder: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 smtClean="0">
                <a:latin typeface="Calibri"/>
                <a:cs typeface="Calibri"/>
              </a:rPr>
              <a:t>Decompress</a:t>
            </a:r>
            <a:r>
              <a:rPr lang="en-US" sz="2800" spc="-10" dirty="0" smtClean="0">
                <a:latin typeface="Calibri"/>
                <a:cs typeface="Calibri"/>
              </a:rPr>
              <a:t>ion &amp; Decryption of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data into </a:t>
            </a:r>
            <a:r>
              <a:rPr sz="2800" spc="-25" dirty="0" smtClean="0">
                <a:latin typeface="Calibri"/>
                <a:cs typeface="Calibri"/>
              </a:rPr>
              <a:t>its </a:t>
            </a:r>
            <a:r>
              <a:rPr sz="2800" spc="-10" dirty="0">
                <a:latin typeface="Calibri"/>
                <a:cs typeface="Calibri"/>
              </a:rPr>
              <a:t>original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form.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Digital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Analog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Converter: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Reverses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operation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A</a:t>
            </a:r>
            <a:r>
              <a:rPr lang="en-US" sz="2800" spc="-5" dirty="0" smtClean="0">
                <a:latin typeface="Calibri"/>
                <a:cs typeface="Calibri"/>
              </a:rPr>
              <a:t>nalog to Digital Converter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Needs techniques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knowledge </a:t>
            </a:r>
            <a:r>
              <a:rPr sz="2800" spc="-5" dirty="0">
                <a:latin typeface="Calibri"/>
                <a:cs typeface="Calibri"/>
              </a:rPr>
              <a:t>about sampling,  </a:t>
            </a:r>
            <a:r>
              <a:rPr sz="2800" spc="-15" dirty="0">
                <a:latin typeface="Calibri"/>
                <a:cs typeface="Calibri"/>
              </a:rPr>
              <a:t>quantization,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coding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methods.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Information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lang="en-US" sz="3200" spc="-5" dirty="0" smtClean="0">
                <a:latin typeface="Calibri"/>
                <a:cs typeface="Calibri"/>
              </a:rPr>
              <a:t>Destination</a:t>
            </a:r>
            <a:endParaRPr sz="3200" dirty="0">
              <a:latin typeface="Calibri"/>
              <a:cs typeface="Calibri"/>
            </a:endParaRPr>
          </a:p>
          <a:p>
            <a:pPr marL="469265" lvl="1">
              <a:spcBef>
                <a:spcPts val="690"/>
              </a:spcBef>
              <a:tabLst>
                <a:tab pos="75692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4653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2073" y="530175"/>
            <a:ext cx="8072120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25" dirty="0" smtClean="0">
                <a:latin typeface="+mn-lt"/>
              </a:rPr>
              <a:t>Advantages of D</a:t>
            </a:r>
            <a:r>
              <a:rPr sz="3600" spc="-10" dirty="0" smtClean="0">
                <a:latin typeface="+mn-lt"/>
              </a:rPr>
              <a:t>igital</a:t>
            </a:r>
            <a:r>
              <a:rPr sz="3600" spc="15" dirty="0" smtClean="0">
                <a:latin typeface="+mn-lt"/>
              </a:rPr>
              <a:t> </a:t>
            </a:r>
            <a:r>
              <a:rPr sz="3600" spc="-10" dirty="0" smtClean="0">
                <a:latin typeface="+mn-lt"/>
              </a:rPr>
              <a:t>communication</a:t>
            </a:r>
            <a:endParaRPr sz="360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2129" y="1540510"/>
            <a:ext cx="9607639" cy="4872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Ease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regeneration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Pulses </a:t>
            </a:r>
            <a:r>
              <a:rPr sz="2800" dirty="0">
                <a:latin typeface="Calibri"/>
                <a:cs typeface="Calibri"/>
              </a:rPr>
              <a:t>“ 0 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1”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ts val="2875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Easy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use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repeaters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469265" lvl="1">
              <a:lnSpc>
                <a:spcPts val="2875"/>
              </a:lnSpc>
              <a:spcBef>
                <a:spcPts val="5"/>
              </a:spcBef>
              <a:tabLst>
                <a:tab pos="756920" algn="l"/>
              </a:tabLst>
            </a:pP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ts val="311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Noise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immunity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Better </a:t>
            </a:r>
            <a:r>
              <a:rPr sz="2800" spc="-5" dirty="0">
                <a:latin typeface="Calibri"/>
                <a:cs typeface="Calibri"/>
              </a:rPr>
              <a:t>noise handling </a:t>
            </a:r>
            <a:r>
              <a:rPr sz="2800" dirty="0">
                <a:latin typeface="Calibri"/>
                <a:cs typeface="Calibri"/>
              </a:rPr>
              <a:t>when </a:t>
            </a:r>
            <a:r>
              <a:rPr sz="2800" spc="-5" dirty="0">
                <a:latin typeface="Calibri"/>
                <a:cs typeface="Calibri"/>
              </a:rPr>
              <a:t>using </a:t>
            </a:r>
            <a:r>
              <a:rPr sz="2800" spc="-15" dirty="0" smtClean="0">
                <a:latin typeface="Calibri"/>
                <a:cs typeface="Calibri"/>
              </a:rPr>
              <a:t>repeaters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sz="2800" spc="-25" dirty="0" smtClean="0">
                <a:latin typeface="Calibri"/>
                <a:cs typeface="Calibri"/>
              </a:rPr>
              <a:t>Digital circuits are less prone to interference and distortion</a:t>
            </a:r>
          </a:p>
          <a:p>
            <a:pPr marL="469265" lvl="1">
              <a:lnSpc>
                <a:spcPts val="2875"/>
              </a:lnSpc>
              <a:tabLst>
                <a:tab pos="756920" algn="l"/>
              </a:tabLst>
            </a:pP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ts val="311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Ease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Transmission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5" dirty="0" smtClean="0">
                <a:latin typeface="Calibri"/>
                <a:cs typeface="Calibri"/>
              </a:rPr>
              <a:t>Low error rates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buFont typeface="Arial"/>
              <a:buChar char="–"/>
              <a:tabLst>
                <a:tab pos="756920" algn="l"/>
              </a:tabLst>
            </a:pPr>
            <a:r>
              <a:rPr lang="en-US" sz="2800" spc="-20" dirty="0" smtClean="0">
                <a:latin typeface="Calibri"/>
                <a:cs typeface="Calibri"/>
              </a:rPr>
              <a:t>Reliability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buFont typeface="Arial"/>
              <a:buChar char="–"/>
              <a:tabLst>
                <a:tab pos="756920" algn="l"/>
              </a:tabLst>
            </a:pPr>
            <a:r>
              <a:rPr lang="en-US" sz="2800" spc="-15" dirty="0" smtClean="0">
                <a:latin typeface="Calibri"/>
                <a:cs typeface="Calibri"/>
              </a:rPr>
              <a:t>Ease of measurement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972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2073" y="530175"/>
            <a:ext cx="8072120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25" dirty="0">
                <a:latin typeface="+mn-lt"/>
              </a:rPr>
              <a:t>Advantages of D</a:t>
            </a:r>
            <a:r>
              <a:rPr lang="en-US" sz="3600" spc="-10" dirty="0">
                <a:latin typeface="+mn-lt"/>
              </a:rPr>
              <a:t>igital</a:t>
            </a:r>
            <a:r>
              <a:rPr lang="en-US" sz="3600" spc="15" dirty="0">
                <a:latin typeface="+mn-lt"/>
              </a:rPr>
              <a:t> </a:t>
            </a:r>
            <a:r>
              <a:rPr lang="en-US" sz="3600" spc="-10" dirty="0">
                <a:latin typeface="+mn-lt"/>
              </a:rPr>
              <a:t>communication</a:t>
            </a:r>
            <a:endParaRPr sz="360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0767" y="1506974"/>
            <a:ext cx="8976574" cy="412612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Ease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multiplexing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3200" spc="-30" dirty="0">
                <a:latin typeface="Calibri"/>
                <a:cs typeface="Calibri"/>
              </a:rPr>
              <a:t>Transmitting </a:t>
            </a:r>
            <a:r>
              <a:rPr sz="3200" spc="-20" dirty="0">
                <a:latin typeface="Calibri"/>
                <a:cs typeface="Calibri"/>
              </a:rPr>
              <a:t>several </a:t>
            </a:r>
            <a:r>
              <a:rPr sz="3200" spc="-5" dirty="0">
                <a:latin typeface="Calibri"/>
                <a:cs typeface="Calibri"/>
              </a:rPr>
              <a:t>signals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simultaneously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Use of modern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technology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3200" spc="-10" dirty="0" smtClean="0">
                <a:latin typeface="Calibri"/>
                <a:cs typeface="Calibri"/>
              </a:rPr>
              <a:t>Integrated Circuit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Ease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encryption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3200" spc="-10" dirty="0">
                <a:latin typeface="Calibri"/>
                <a:cs typeface="Calibri"/>
              </a:rPr>
              <a:t>Security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privacy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guarantee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3200" spc="-10" dirty="0">
                <a:latin typeface="Calibri"/>
                <a:cs typeface="Calibri"/>
              </a:rPr>
              <a:t>Handles </a:t>
            </a:r>
            <a:r>
              <a:rPr sz="3200" spc="-15" dirty="0">
                <a:latin typeface="Calibri"/>
                <a:cs typeface="Calibri"/>
              </a:rPr>
              <a:t>most </a:t>
            </a:r>
            <a:r>
              <a:rPr sz="3200" spc="-5" dirty="0">
                <a:latin typeface="Calibri"/>
                <a:cs typeface="Calibri"/>
              </a:rPr>
              <a:t>of the encryption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techniques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0315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8171" y="464922"/>
            <a:ext cx="3377565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 smtClean="0">
                <a:latin typeface="+mn-lt"/>
              </a:rPr>
              <a:t>Disadvantage</a:t>
            </a:r>
            <a:r>
              <a:rPr lang="en-US" spc="-15" dirty="0" smtClean="0">
                <a:latin typeface="+mn-lt"/>
              </a:rPr>
              <a:t>s</a:t>
            </a:r>
            <a:endParaRPr dirty="0">
              <a:latin typeface="+mn-l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269498" y="1643253"/>
            <a:ext cx="9187074" cy="4130390"/>
          </a:xfrm>
          <a:prstGeom prst="rect">
            <a:avLst/>
          </a:prstGeom>
        </p:spPr>
        <p:txBody>
          <a:bodyPr vert="horz" wrap="square" lIns="0" tIns="87404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/>
              <a:t>The </a:t>
            </a:r>
            <a:r>
              <a:rPr sz="3200" dirty="0"/>
              <a:t>major </a:t>
            </a:r>
            <a:r>
              <a:rPr sz="3200" spc="-15" dirty="0"/>
              <a:t>disadvantage </a:t>
            </a:r>
            <a:r>
              <a:rPr sz="3200" dirty="0"/>
              <a:t>of </a:t>
            </a:r>
            <a:r>
              <a:rPr sz="3200" spc="-10" dirty="0"/>
              <a:t>digital </a:t>
            </a:r>
            <a:r>
              <a:rPr sz="3200" spc="-5" dirty="0"/>
              <a:t>transmission  is that it </a:t>
            </a:r>
            <a:r>
              <a:rPr sz="3200" spc="-10" dirty="0"/>
              <a:t>requires </a:t>
            </a:r>
            <a:r>
              <a:rPr sz="3200" dirty="0"/>
              <a:t>a </a:t>
            </a:r>
            <a:r>
              <a:rPr sz="3200" spc="-15" dirty="0"/>
              <a:t>greater  </a:t>
            </a:r>
            <a:r>
              <a:rPr sz="3200" spc="-10" dirty="0"/>
              <a:t>transmission  </a:t>
            </a:r>
            <a:r>
              <a:rPr sz="3200" dirty="0"/>
              <a:t>bandwidth or channel bandwidth </a:t>
            </a:r>
            <a:r>
              <a:rPr sz="3200" spc="-45" dirty="0"/>
              <a:t>to  </a:t>
            </a:r>
            <a:r>
              <a:rPr sz="3200" spc="-15" dirty="0"/>
              <a:t>communicate </a:t>
            </a:r>
            <a:r>
              <a:rPr sz="3200" dirty="0"/>
              <a:t>the </a:t>
            </a:r>
            <a:r>
              <a:rPr sz="3200" spc="-5" dirty="0"/>
              <a:t>same </a:t>
            </a:r>
            <a:r>
              <a:rPr sz="3200" spc="-15" dirty="0"/>
              <a:t>information </a:t>
            </a:r>
            <a:r>
              <a:rPr sz="3200" dirty="0"/>
              <a:t>in </a:t>
            </a:r>
            <a:r>
              <a:rPr sz="3200" spc="-5" dirty="0"/>
              <a:t>digital  </a:t>
            </a:r>
            <a:r>
              <a:rPr sz="3200" spc="-20" dirty="0"/>
              <a:t>format </a:t>
            </a:r>
            <a:r>
              <a:rPr sz="3200" dirty="0"/>
              <a:t>as </a:t>
            </a:r>
            <a:r>
              <a:rPr sz="3200" spc="-10" dirty="0"/>
              <a:t>compared </a:t>
            </a:r>
            <a:r>
              <a:rPr sz="3200" spc="-20" dirty="0"/>
              <a:t>to </a:t>
            </a:r>
            <a:r>
              <a:rPr sz="3200" dirty="0"/>
              <a:t>analog</a:t>
            </a:r>
            <a:r>
              <a:rPr sz="3200" spc="40" dirty="0"/>
              <a:t> </a:t>
            </a:r>
            <a:r>
              <a:rPr sz="3200" spc="-20" dirty="0"/>
              <a:t>format.</a:t>
            </a:r>
            <a:endParaRPr sz="3200" dirty="0"/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/>
              <a:t>Another </a:t>
            </a:r>
            <a:r>
              <a:rPr sz="3200" spc="-15" dirty="0"/>
              <a:t>disadvantage </a:t>
            </a:r>
            <a:r>
              <a:rPr sz="3200" spc="-5" dirty="0" smtClean="0"/>
              <a:t>is</a:t>
            </a:r>
            <a:r>
              <a:rPr lang="en-US" sz="3200" spc="-5" dirty="0" smtClean="0"/>
              <a:t> the requirements of precise synchronization between the transmitter and the receiver.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53847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101" y="257102"/>
            <a:ext cx="7622540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712085" marR="5080" indent="-2700020">
              <a:lnSpc>
                <a:spcPct val="100000"/>
              </a:lnSpc>
              <a:spcBef>
                <a:spcPts val="100"/>
              </a:spcBef>
            </a:pPr>
            <a:r>
              <a:rPr sz="3600" dirty="0" smtClean="0">
                <a:latin typeface="+mn-lt"/>
              </a:rPr>
              <a:t>Analog </a:t>
            </a:r>
            <a:r>
              <a:rPr sz="3600" spc="-5" dirty="0">
                <a:latin typeface="+mn-lt"/>
              </a:rPr>
              <a:t>Signal </a:t>
            </a:r>
            <a:r>
              <a:rPr sz="3600" spc="-25" dirty="0">
                <a:latin typeface="+mn-lt"/>
              </a:rPr>
              <a:t>to </a:t>
            </a:r>
            <a:r>
              <a:rPr sz="3600" dirty="0">
                <a:latin typeface="+mn-lt"/>
              </a:rPr>
              <a:t>a </a:t>
            </a:r>
            <a:r>
              <a:rPr sz="3600" spc="-20" dirty="0">
                <a:latin typeface="+mn-lt"/>
              </a:rPr>
              <a:t>Discrete  </a:t>
            </a:r>
            <a:r>
              <a:rPr sz="3600" spc="-5" dirty="0">
                <a:latin typeface="+mn-lt"/>
              </a:rPr>
              <a:t>Signal</a:t>
            </a:r>
            <a:r>
              <a:rPr sz="3600" spc="-35" dirty="0">
                <a:latin typeface="+mn-lt"/>
              </a:rPr>
              <a:t> </a:t>
            </a:r>
            <a:r>
              <a:rPr sz="3600" spc="-5" dirty="0">
                <a:latin typeface="+mn-lt"/>
              </a:rPr>
              <a:t>(A/D</a:t>
            </a:r>
            <a:r>
              <a:rPr sz="3600" spc="-5" dirty="0" smtClean="0">
                <a:latin typeface="+mn-lt"/>
              </a:rPr>
              <a:t>)</a:t>
            </a:r>
            <a:r>
              <a:rPr lang="en-US" sz="3600" spc="-5" dirty="0" smtClean="0">
                <a:latin typeface="+mn-lt"/>
              </a:rPr>
              <a:t> Conversion</a:t>
            </a:r>
            <a:endParaRPr sz="360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1" y="2192859"/>
            <a:ext cx="6815455" cy="41299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Can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5" dirty="0">
                <a:latin typeface="Calibri"/>
                <a:cs typeface="Calibri"/>
              </a:rPr>
              <a:t>done </a:t>
            </a:r>
            <a:r>
              <a:rPr sz="3200" spc="-10" dirty="0">
                <a:latin typeface="Calibri"/>
                <a:cs typeface="Calibri"/>
              </a:rPr>
              <a:t>through three </a:t>
            </a:r>
            <a:r>
              <a:rPr sz="3200" spc="-5" dirty="0">
                <a:latin typeface="Calibri"/>
                <a:cs typeface="Calibri"/>
              </a:rPr>
              <a:t>basic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steps: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433070" indent="-421005">
              <a:buAutoNum type="arabicPlain"/>
              <a:tabLst>
                <a:tab pos="433705" algn="l"/>
              </a:tabLst>
            </a:pPr>
            <a:r>
              <a:rPr sz="3200" spc="-5" dirty="0">
                <a:latin typeface="Calibri"/>
                <a:cs typeface="Calibri"/>
              </a:rPr>
              <a:t>Sampling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30"/>
              </a:spcBef>
              <a:buFont typeface="Calibri"/>
              <a:buAutoNum type="arabicPlain"/>
            </a:pPr>
            <a:endParaRPr sz="4650" dirty="0">
              <a:latin typeface="Times New Roman"/>
              <a:cs typeface="Times New Roman"/>
            </a:endParaRPr>
          </a:p>
          <a:p>
            <a:pPr marL="433070" indent="-421005">
              <a:buAutoNum type="arabicPlain"/>
              <a:tabLst>
                <a:tab pos="433705" algn="l"/>
              </a:tabLst>
            </a:pPr>
            <a:r>
              <a:rPr sz="3200" spc="-10" dirty="0">
                <a:latin typeface="Calibri"/>
                <a:cs typeface="Calibri"/>
              </a:rPr>
              <a:t>Quantization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30"/>
              </a:spcBef>
              <a:buFont typeface="Calibri"/>
              <a:buAutoNum type="arabicPlain"/>
            </a:pPr>
            <a:endParaRPr sz="4650" dirty="0">
              <a:latin typeface="Times New Roman"/>
              <a:cs typeface="Times New Roman"/>
            </a:endParaRPr>
          </a:p>
          <a:p>
            <a:pPr marL="433070" indent="-421005">
              <a:buAutoNum type="arabicPlain"/>
              <a:tabLst>
                <a:tab pos="433705" algn="l"/>
              </a:tabLst>
            </a:pPr>
            <a:r>
              <a:rPr sz="3200" spc="-5" dirty="0">
                <a:latin typeface="Calibri"/>
                <a:cs typeface="Calibri"/>
              </a:rPr>
              <a:t>Coding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1809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3679" y="461594"/>
            <a:ext cx="210756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Sam</a:t>
            </a:r>
            <a:r>
              <a:rPr spc="5" dirty="0">
                <a:latin typeface="+mn-lt"/>
              </a:rPr>
              <a:t>p</a:t>
            </a:r>
            <a:r>
              <a:rPr dirty="0">
                <a:latin typeface="+mn-lt"/>
              </a:rPr>
              <a:t>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06828" y="1607565"/>
            <a:ext cx="9311426" cy="43890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marR="55244" indent="-342900">
              <a:spcBef>
                <a:spcPts val="105"/>
              </a:spcBef>
              <a:buFont typeface="Arial"/>
              <a:buChar char="•"/>
              <a:tabLst>
                <a:tab pos="393065" algn="l"/>
                <a:tab pos="393700" algn="l"/>
                <a:tab pos="1885314" algn="l"/>
                <a:tab pos="2466340" algn="l"/>
                <a:tab pos="4460240" algn="l"/>
                <a:tab pos="5255895" algn="l"/>
                <a:tab pos="7338059" algn="l"/>
              </a:tabLst>
            </a:pPr>
            <a:r>
              <a:rPr sz="3200" dirty="0">
                <a:latin typeface="Calibri"/>
                <a:cs typeface="Calibri"/>
              </a:rPr>
              <a:t>P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ess	of	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50" dirty="0">
                <a:latin typeface="Calibri"/>
                <a:cs typeface="Calibri"/>
              </a:rPr>
              <a:t>n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rt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g	the	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2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5" dirty="0">
                <a:latin typeface="Calibri"/>
                <a:cs typeface="Calibri"/>
              </a:rPr>
              <a:t>n</a:t>
            </a:r>
            <a:r>
              <a:rPr sz="3200" spc="-5" dirty="0">
                <a:latin typeface="Calibri"/>
                <a:cs typeface="Calibri"/>
              </a:rPr>
              <a:t>uou</a:t>
            </a:r>
            <a:r>
              <a:rPr sz="3200" dirty="0">
                <a:latin typeface="Calibri"/>
                <a:cs typeface="Calibri"/>
              </a:rPr>
              <a:t>s	t</a:t>
            </a:r>
            <a:r>
              <a:rPr sz="3200" spc="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me  signal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discrete </a:t>
            </a:r>
            <a:r>
              <a:rPr sz="3200" spc="-5" dirty="0">
                <a:latin typeface="Calibri"/>
                <a:cs typeface="Calibri"/>
              </a:rPr>
              <a:t>time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signal.</a:t>
            </a:r>
            <a:endParaRPr sz="3200" dirty="0">
              <a:latin typeface="Calibri"/>
              <a:cs typeface="Calibri"/>
            </a:endParaRPr>
          </a:p>
          <a:p>
            <a:pPr marL="393700" marR="55880" indent="-342900">
              <a:spcBef>
                <a:spcPts val="770"/>
              </a:spcBef>
              <a:buFont typeface="Arial"/>
              <a:buChar char="•"/>
              <a:tabLst>
                <a:tab pos="393065" algn="l"/>
                <a:tab pos="393700" algn="l"/>
                <a:tab pos="2182495" algn="l"/>
                <a:tab pos="2707640" algn="l"/>
                <a:tab pos="3827779" algn="l"/>
                <a:tab pos="4496435" algn="l"/>
                <a:tab pos="5778500" algn="l"/>
                <a:tab pos="7770495" algn="l"/>
              </a:tabLst>
            </a:pPr>
            <a:r>
              <a:rPr sz="3200" spc="-5" dirty="0">
                <a:latin typeface="Calibri"/>
                <a:cs typeface="Calibri"/>
              </a:rPr>
              <a:t>Sam</a:t>
            </a:r>
            <a:r>
              <a:rPr sz="3200" spc="5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ling	</a:t>
            </a:r>
            <a:r>
              <a:rPr sz="3200" spc="-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s	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spc="5" dirty="0">
                <a:latin typeface="Calibri"/>
                <a:cs typeface="Calibri"/>
              </a:rPr>
              <a:t>on</a:t>
            </a:r>
            <a:r>
              <a:rPr sz="3200" dirty="0">
                <a:latin typeface="Calibri"/>
                <a:cs typeface="Calibri"/>
              </a:rPr>
              <a:t>e	</a:t>
            </a:r>
            <a:r>
              <a:rPr sz="3200" spc="-20" dirty="0">
                <a:latin typeface="Calibri"/>
                <a:cs typeface="Calibri"/>
              </a:rPr>
              <a:t>b</a:t>
            </a:r>
            <a:r>
              <a:rPr sz="3200" dirty="0">
                <a:latin typeface="Calibri"/>
                <a:cs typeface="Calibri"/>
              </a:rPr>
              <a:t>y	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aki</a:t>
            </a:r>
            <a:r>
              <a:rPr sz="3200" spc="-1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g	</a:t>
            </a:r>
            <a:r>
              <a:rPr sz="3200" spc="-5" dirty="0">
                <a:latin typeface="Calibri"/>
                <a:cs typeface="Calibri"/>
              </a:rPr>
              <a:t>“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mples”	</a:t>
            </a:r>
            <a:r>
              <a:rPr sz="3200" spc="-25" dirty="0">
                <a:latin typeface="Calibri"/>
                <a:cs typeface="Calibri"/>
              </a:rPr>
              <a:t>at  </a:t>
            </a:r>
            <a:r>
              <a:rPr sz="3200" spc="-5" dirty="0">
                <a:latin typeface="Calibri"/>
                <a:cs typeface="Calibri"/>
              </a:rPr>
              <a:t>specific </a:t>
            </a:r>
            <a:r>
              <a:rPr lang="en-US" sz="3200" spc="-5" dirty="0" smtClean="0">
                <a:latin typeface="Calibri"/>
                <a:cs typeface="Calibri"/>
              </a:rPr>
              <a:t>regular </a:t>
            </a:r>
            <a:r>
              <a:rPr sz="3200" spc="-5" dirty="0" smtClean="0">
                <a:latin typeface="Calibri"/>
                <a:cs typeface="Calibri"/>
              </a:rPr>
              <a:t>time</a:t>
            </a:r>
            <a:r>
              <a:rPr lang="en-US" sz="3200" spc="-5" dirty="0" smtClean="0">
                <a:latin typeface="Calibri"/>
                <a:cs typeface="Calibri"/>
              </a:rPr>
              <a:t> intervals.</a:t>
            </a:r>
            <a:endParaRPr sz="3200" dirty="0">
              <a:latin typeface="Calibri"/>
              <a:cs typeface="Calibri"/>
            </a:endParaRPr>
          </a:p>
          <a:p>
            <a:pPr marL="794385" lvl="1" indent="-287020">
              <a:spcBef>
                <a:spcPts val="690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5" dirty="0">
                <a:latin typeface="Calibri"/>
                <a:cs typeface="Calibri"/>
              </a:rPr>
              <a:t>V(t)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an analog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signal</a:t>
            </a:r>
            <a:endParaRPr sz="2800" dirty="0">
              <a:latin typeface="Calibri"/>
              <a:cs typeface="Calibri"/>
            </a:endParaRPr>
          </a:p>
          <a:p>
            <a:pPr marL="794385" lvl="1" indent="-287020">
              <a:spcBef>
                <a:spcPts val="670"/>
              </a:spcBef>
              <a:buFont typeface="Arial"/>
              <a:buChar char="–"/>
              <a:tabLst>
                <a:tab pos="795020" algn="l"/>
              </a:tabLst>
            </a:pPr>
            <a:r>
              <a:rPr sz="2800" spc="-40" dirty="0">
                <a:latin typeface="Calibri"/>
                <a:cs typeface="Calibri"/>
              </a:rPr>
              <a:t>V(nT</a:t>
            </a:r>
            <a:r>
              <a:rPr sz="2775" spc="-60" baseline="-21021" dirty="0">
                <a:latin typeface="Calibri"/>
                <a:cs typeface="Calibri"/>
              </a:rPr>
              <a:t>s</a:t>
            </a:r>
            <a:r>
              <a:rPr sz="2800" spc="-40" dirty="0">
                <a:latin typeface="Calibri"/>
                <a:cs typeface="Calibri"/>
              </a:rPr>
              <a:t>)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sampled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signal</a:t>
            </a:r>
            <a:endParaRPr sz="2800" dirty="0">
              <a:latin typeface="Calibri"/>
              <a:cs typeface="Calibri"/>
            </a:endParaRPr>
          </a:p>
          <a:p>
            <a:pPr marL="1193800" marR="55880" lvl="2" indent="-228600">
              <a:spcBef>
                <a:spcPts val="605"/>
              </a:spcBef>
              <a:buFont typeface="Arial"/>
              <a:buChar char="•"/>
              <a:tabLst>
                <a:tab pos="1194435" algn="l"/>
              </a:tabLst>
            </a:pPr>
            <a:r>
              <a:rPr sz="2400" spc="-100" dirty="0">
                <a:latin typeface="Calibri"/>
                <a:cs typeface="Calibri"/>
              </a:rPr>
              <a:t>T</a:t>
            </a:r>
            <a:r>
              <a:rPr sz="2400" spc="-150" baseline="-20833" dirty="0">
                <a:latin typeface="Calibri"/>
                <a:cs typeface="Calibri"/>
              </a:rPr>
              <a:t>s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10" dirty="0">
                <a:latin typeface="Calibri"/>
                <a:cs typeface="Calibri"/>
              </a:rPr>
              <a:t>positive real </a:t>
            </a:r>
            <a:r>
              <a:rPr sz="2400" spc="-5" dirty="0">
                <a:latin typeface="Calibri"/>
                <a:cs typeface="Calibri"/>
              </a:rPr>
              <a:t>number </a:t>
            </a:r>
            <a:r>
              <a:rPr sz="2400" spc="-10" dirty="0">
                <a:latin typeface="Calibri"/>
                <a:cs typeface="Calibri"/>
              </a:rPr>
              <a:t>that represent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spacing </a:t>
            </a:r>
            <a:r>
              <a:rPr sz="2400" spc="-10" dirty="0">
                <a:latin typeface="Calibri"/>
                <a:cs typeface="Calibri"/>
              </a:rPr>
              <a:t>of  </a:t>
            </a:r>
            <a:r>
              <a:rPr sz="2400" spc="-5" dirty="0">
                <a:latin typeface="Calibri"/>
                <a:cs typeface="Calibri"/>
              </a:rPr>
              <a:t>the sampling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</a:p>
          <a:p>
            <a:pPr marL="1193800" lvl="2" indent="-229235">
              <a:spcBef>
                <a:spcPts val="580"/>
              </a:spcBef>
              <a:buFont typeface="Arial"/>
              <a:buChar char="•"/>
              <a:tabLst>
                <a:tab pos="1194435" algn="l"/>
              </a:tabLst>
            </a:pPr>
            <a:r>
              <a:rPr sz="2400" dirty="0">
                <a:latin typeface="Calibri"/>
                <a:cs typeface="Calibri"/>
              </a:rPr>
              <a:t>n = </a:t>
            </a:r>
            <a:r>
              <a:rPr sz="2400" spc="-5" dirty="0">
                <a:latin typeface="Calibri"/>
                <a:cs typeface="Calibri"/>
              </a:rPr>
              <a:t>sample number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integer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5821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3679" y="461594"/>
            <a:ext cx="210756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Sam</a:t>
            </a:r>
            <a:r>
              <a:rPr spc="5" dirty="0">
                <a:latin typeface="+mn-lt"/>
              </a:rPr>
              <a:t>p</a:t>
            </a:r>
            <a:r>
              <a:rPr dirty="0">
                <a:latin typeface="+mn-lt"/>
              </a:rPr>
              <a:t>ling</a:t>
            </a:r>
          </a:p>
        </p:txBody>
      </p:sp>
      <p:sp>
        <p:nvSpPr>
          <p:cNvPr id="3" name="object 3"/>
          <p:cNvSpPr/>
          <p:nvPr/>
        </p:nvSpPr>
        <p:spPr>
          <a:xfrm>
            <a:off x="1897332" y="2125949"/>
            <a:ext cx="3980132" cy="39805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97625" y="2215334"/>
            <a:ext cx="3923700" cy="38959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8325" y="6067424"/>
            <a:ext cx="4210050" cy="7905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25825" y="6154319"/>
            <a:ext cx="20459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Original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Analog</a:t>
            </a:r>
            <a:r>
              <a:rPr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Signal</a:t>
            </a:r>
            <a:endParaRPr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“Before</a:t>
            </a:r>
            <a:r>
              <a:rPr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Sampling”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34125" y="6067424"/>
            <a:ext cx="4210050" cy="7905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79970" y="6154319"/>
            <a:ext cx="21234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Sampled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Analog</a:t>
            </a:r>
            <a:r>
              <a:rPr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Signal</a:t>
            </a:r>
            <a:endParaRPr>
              <a:latin typeface="Calibri"/>
              <a:cs typeface="Calibri"/>
            </a:endParaRPr>
          </a:p>
          <a:p>
            <a:pPr marL="635" algn="ctr"/>
            <a:r>
              <a:rPr spc="-30" dirty="0">
                <a:solidFill>
                  <a:srgbClr val="FFFFFF"/>
                </a:solidFill>
                <a:latin typeface="Calibri"/>
                <a:cs typeface="Calibri"/>
              </a:rPr>
              <a:t>“After</a:t>
            </a:r>
            <a:r>
              <a:rPr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Sampling”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9048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3679" y="461594"/>
            <a:ext cx="210756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Sam</a:t>
            </a:r>
            <a:r>
              <a:rPr spc="5" dirty="0">
                <a:latin typeface="+mn-lt"/>
              </a:rPr>
              <a:t>p</a:t>
            </a:r>
            <a:r>
              <a:rPr dirty="0">
                <a:latin typeface="+mn-lt"/>
              </a:rPr>
              <a:t>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3493" y="1607565"/>
            <a:ext cx="8907931" cy="42915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closer the </a:t>
            </a:r>
            <a:r>
              <a:rPr sz="3200" spc="-125" dirty="0">
                <a:latin typeface="Calibri"/>
                <a:cs typeface="Calibri"/>
              </a:rPr>
              <a:t>Ts </a:t>
            </a:r>
            <a:r>
              <a:rPr sz="3200" spc="-5" dirty="0">
                <a:latin typeface="Calibri"/>
                <a:cs typeface="Calibri"/>
              </a:rPr>
              <a:t>value, </a:t>
            </a:r>
            <a:r>
              <a:rPr sz="3200" dirty="0">
                <a:latin typeface="Calibri"/>
                <a:cs typeface="Calibri"/>
              </a:rPr>
              <a:t>the closer the </a:t>
            </a:r>
            <a:r>
              <a:rPr sz="3200" spc="-5" dirty="0">
                <a:latin typeface="Calibri"/>
                <a:cs typeface="Calibri"/>
              </a:rPr>
              <a:t>sampled  </a:t>
            </a:r>
            <a:r>
              <a:rPr sz="3200" dirty="0">
                <a:latin typeface="Calibri"/>
                <a:cs typeface="Calibri"/>
              </a:rPr>
              <a:t>signal </a:t>
            </a:r>
            <a:r>
              <a:rPr sz="3200" spc="-10" dirty="0">
                <a:latin typeface="Calibri"/>
                <a:cs typeface="Calibri"/>
              </a:rPr>
              <a:t>resemble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original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signal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en-US" sz="3200" spc="-5" dirty="0" smtClean="0">
                <a:latin typeface="Calibri"/>
                <a:cs typeface="Calibri"/>
              </a:rPr>
              <a:t> Sampling rate must be large enough to allow analog signals to be reconstructed accurately.</a:t>
            </a:r>
          </a:p>
          <a:p>
            <a:pPr marL="12700" marR="5715" algn="just">
              <a:spcBef>
                <a:spcPts val="105"/>
              </a:spcBef>
              <a:tabLst>
                <a:tab pos="355600" algn="l"/>
              </a:tabLst>
            </a:pPr>
            <a:endParaRPr sz="3200" dirty="0">
              <a:latin typeface="Calibri"/>
              <a:cs typeface="Calibri"/>
            </a:endParaRPr>
          </a:p>
          <a:p>
            <a:pPr marL="355600" marR="5080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spc="-15" dirty="0" smtClean="0">
                <a:latin typeface="Calibri"/>
                <a:cs typeface="Calibri"/>
              </a:rPr>
              <a:t>W</a:t>
            </a:r>
            <a:r>
              <a:rPr sz="3200" spc="-15" dirty="0" smtClean="0">
                <a:latin typeface="Calibri"/>
                <a:cs typeface="Calibri"/>
              </a:rPr>
              <a:t>e </a:t>
            </a:r>
            <a:r>
              <a:rPr sz="3200" spc="-10" dirty="0" smtClean="0">
                <a:latin typeface="Calibri"/>
                <a:cs typeface="Calibri"/>
              </a:rPr>
              <a:t>los</a:t>
            </a:r>
            <a:r>
              <a:rPr lang="en-US" sz="3200" spc="-10" dirty="0" smtClean="0">
                <a:latin typeface="Calibri"/>
                <a:cs typeface="Calibri"/>
              </a:rPr>
              <a:t>e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some </a:t>
            </a:r>
            <a:r>
              <a:rPr sz="3200" spc="-10" dirty="0">
                <a:latin typeface="Calibri"/>
                <a:cs typeface="Calibri"/>
              </a:rPr>
              <a:t>values </a:t>
            </a:r>
            <a:r>
              <a:rPr sz="3200" dirty="0">
                <a:latin typeface="Calibri"/>
                <a:cs typeface="Calibri"/>
              </a:rPr>
              <a:t>of the  </a:t>
            </a:r>
            <a:r>
              <a:rPr sz="3200" spc="-5" dirty="0">
                <a:latin typeface="Calibri"/>
                <a:cs typeface="Calibri"/>
              </a:rPr>
              <a:t>original signal, </a:t>
            </a:r>
            <a:r>
              <a:rPr sz="3200" dirty="0">
                <a:latin typeface="Calibri"/>
                <a:cs typeface="Calibri"/>
              </a:rPr>
              <a:t>the parts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spc="-5" dirty="0">
                <a:latin typeface="Calibri"/>
                <a:cs typeface="Calibri"/>
              </a:rPr>
              <a:t>each  </a:t>
            </a:r>
            <a:r>
              <a:rPr sz="3200" spc="-10" dirty="0">
                <a:latin typeface="Calibri"/>
                <a:cs typeface="Calibri"/>
              </a:rPr>
              <a:t>successive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samples.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684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43321" y="461594"/>
            <a:ext cx="170688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510635"/>
            <a:ext cx="6000750" cy="298350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spc="-1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communication?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Analog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Digital </a:t>
            </a:r>
            <a:r>
              <a:rPr sz="3200" spc="-20" dirty="0">
                <a:latin typeface="Calibri"/>
                <a:cs typeface="Calibri"/>
              </a:rPr>
              <a:t>Conversion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(A/D)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Source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Coding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Channel </a:t>
            </a:r>
            <a:r>
              <a:rPr sz="3200" spc="-10" dirty="0">
                <a:latin typeface="Calibri"/>
                <a:cs typeface="Calibri"/>
              </a:rPr>
              <a:t>Encoding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Modulation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Techniques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4216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3637" y="461594"/>
            <a:ext cx="428815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Sampling</a:t>
            </a:r>
            <a:r>
              <a:rPr spc="-65" dirty="0">
                <a:latin typeface="+mn-lt"/>
              </a:rPr>
              <a:t> </a:t>
            </a:r>
            <a:r>
              <a:rPr spc="-10" dirty="0">
                <a:latin typeface="+mn-lt"/>
              </a:rPr>
              <a:t>Theorem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977" y="1572513"/>
            <a:ext cx="9594761" cy="504433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81000" marR="55880" indent="-342900" algn="just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381000" algn="l"/>
              </a:tabLst>
            </a:pP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bandlimited </a:t>
            </a:r>
            <a:r>
              <a:rPr sz="2800" spc="-5" dirty="0">
                <a:latin typeface="Calibri"/>
                <a:cs typeface="Calibri"/>
              </a:rPr>
              <a:t>signal </a:t>
            </a:r>
            <a:r>
              <a:rPr sz="2800" spc="-10" dirty="0">
                <a:latin typeface="Calibri"/>
                <a:cs typeface="Calibri"/>
              </a:rPr>
              <a:t>having </a:t>
            </a:r>
            <a:r>
              <a:rPr sz="2800" spc="-5" dirty="0">
                <a:latin typeface="Calibri"/>
                <a:cs typeface="Calibri"/>
              </a:rPr>
              <a:t>no </a:t>
            </a:r>
            <a:r>
              <a:rPr sz="2800" spc="-10" dirty="0">
                <a:latin typeface="Calibri"/>
                <a:cs typeface="Calibri"/>
              </a:rPr>
              <a:t>spectral components  above </a:t>
            </a:r>
            <a:r>
              <a:rPr sz="2800" i="1" spc="10" dirty="0">
                <a:latin typeface="Calibri"/>
                <a:cs typeface="Calibri"/>
              </a:rPr>
              <a:t>f</a:t>
            </a:r>
            <a:r>
              <a:rPr sz="2800" i="1" spc="15" baseline="-21241" dirty="0">
                <a:latin typeface="Calibri"/>
                <a:cs typeface="Calibri"/>
              </a:rPr>
              <a:t>max </a:t>
            </a:r>
            <a:r>
              <a:rPr sz="2800" spc="-5" dirty="0">
                <a:latin typeface="Calibri"/>
                <a:cs typeface="Calibri"/>
              </a:rPr>
              <a:t>(Hz),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determined </a:t>
            </a:r>
            <a:r>
              <a:rPr sz="2800" spc="-5" dirty="0">
                <a:latin typeface="Calibri"/>
                <a:cs typeface="Calibri"/>
              </a:rPr>
              <a:t>uniquely by </a:t>
            </a:r>
            <a:r>
              <a:rPr sz="2800" spc="-10" dirty="0">
                <a:latin typeface="Calibri"/>
                <a:cs typeface="Calibri"/>
              </a:rPr>
              <a:t>values  </a:t>
            </a:r>
            <a:r>
              <a:rPr sz="2800" spc="-5" dirty="0">
                <a:latin typeface="Calibri"/>
                <a:cs typeface="Calibri"/>
              </a:rPr>
              <a:t>sampled </a:t>
            </a:r>
            <a:r>
              <a:rPr sz="2800" spc="-15" dirty="0">
                <a:latin typeface="Calibri"/>
                <a:cs typeface="Calibri"/>
              </a:rPr>
              <a:t>at uniform </a:t>
            </a:r>
            <a:r>
              <a:rPr sz="2800" spc="-10" dirty="0">
                <a:latin typeface="Calibri"/>
                <a:cs typeface="Calibri"/>
              </a:rPr>
              <a:t>intervals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95" dirty="0">
                <a:latin typeface="Calibri"/>
                <a:cs typeface="Calibri"/>
              </a:rPr>
              <a:t>Ts </a:t>
            </a:r>
            <a:r>
              <a:rPr sz="2800" spc="-10" dirty="0">
                <a:latin typeface="Calibri"/>
                <a:cs typeface="Calibri"/>
              </a:rPr>
              <a:t>seconds,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where</a:t>
            </a:r>
            <a:endParaRPr lang="en-US" sz="2800" spc="-5" dirty="0" smtClean="0">
              <a:latin typeface="Calibri"/>
              <a:cs typeface="Calibri"/>
            </a:endParaRPr>
          </a:p>
          <a:p>
            <a:pPr marL="381000" marR="55880" indent="-342900" algn="just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381000" algn="l"/>
              </a:tabLst>
            </a:pPr>
            <a:endParaRPr lang="en-US" sz="2800" spc="-5" dirty="0" smtClean="0">
              <a:latin typeface="Calibri"/>
              <a:cs typeface="Calibri"/>
            </a:endParaRPr>
          </a:p>
          <a:p>
            <a:pPr marL="381000" marR="55880" indent="-342900" algn="just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381000" algn="l"/>
              </a:tabLst>
            </a:pPr>
            <a:endParaRPr sz="2800" dirty="0">
              <a:latin typeface="Calibri"/>
              <a:cs typeface="Calibri"/>
            </a:endParaRPr>
          </a:p>
          <a:p>
            <a:pPr>
              <a:spcBef>
                <a:spcPts val="10"/>
              </a:spcBef>
              <a:buFont typeface="Arial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81000" marR="55244" indent="-342900" algn="just">
              <a:lnSpc>
                <a:spcPts val="2810"/>
              </a:lnSpc>
              <a:spcBef>
                <a:spcPts val="5"/>
              </a:spcBef>
              <a:buFont typeface="Arial"/>
              <a:buChar char="•"/>
              <a:tabLst>
                <a:tab pos="381000" algn="l"/>
              </a:tabLst>
            </a:pPr>
            <a:r>
              <a:rPr sz="2800" dirty="0">
                <a:latin typeface="Calibri"/>
                <a:cs typeface="Calibri"/>
              </a:rPr>
              <a:t>An analog </a:t>
            </a:r>
            <a:r>
              <a:rPr sz="2800" spc="-5" dirty="0">
                <a:latin typeface="Calibri"/>
                <a:cs typeface="Calibri"/>
              </a:rPr>
              <a:t>signal </a:t>
            </a:r>
            <a:r>
              <a:rPr sz="2800" spc="-15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reconstructed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sampled  signal </a:t>
            </a:r>
            <a:r>
              <a:rPr sz="2800" dirty="0">
                <a:latin typeface="Calibri"/>
                <a:cs typeface="Calibri"/>
              </a:rPr>
              <a:t>without </a:t>
            </a:r>
            <a:r>
              <a:rPr sz="2800" spc="-15" dirty="0">
                <a:latin typeface="Calibri"/>
                <a:cs typeface="Calibri"/>
              </a:rPr>
              <a:t>any </a:t>
            </a:r>
            <a:r>
              <a:rPr sz="2800" dirty="0">
                <a:latin typeface="Calibri"/>
                <a:cs typeface="Calibri"/>
              </a:rPr>
              <a:t>loss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information </a:t>
            </a:r>
            <a:r>
              <a:rPr sz="2800" dirty="0">
                <a:latin typeface="Calibri"/>
                <a:cs typeface="Calibri"/>
              </a:rPr>
              <a:t>if </a:t>
            </a:r>
            <a:r>
              <a:rPr sz="2800" spc="-5" dirty="0">
                <a:latin typeface="Calibri"/>
                <a:cs typeface="Calibri"/>
              </a:rPr>
              <a:t>and only </a:t>
            </a:r>
            <a:r>
              <a:rPr sz="2800" dirty="0">
                <a:latin typeface="Calibri"/>
                <a:cs typeface="Calibri"/>
              </a:rPr>
              <a:t>if it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is:</a:t>
            </a:r>
          </a:p>
          <a:p>
            <a:pPr marL="495300">
              <a:spcBef>
                <a:spcPts val="250"/>
              </a:spcBef>
            </a:pPr>
            <a:r>
              <a:rPr sz="2800" dirty="0">
                <a:latin typeface="Arial"/>
                <a:cs typeface="Arial"/>
              </a:rPr>
              <a:t>– </a:t>
            </a:r>
            <a:r>
              <a:rPr sz="2800" dirty="0">
                <a:latin typeface="Calibri"/>
                <a:cs typeface="Calibri"/>
              </a:rPr>
              <a:t>Band </a:t>
            </a:r>
            <a:r>
              <a:rPr sz="2800" spc="-5" dirty="0">
                <a:latin typeface="Calibri"/>
                <a:cs typeface="Calibri"/>
              </a:rPr>
              <a:t>limited</a:t>
            </a:r>
            <a:r>
              <a:rPr sz="2800" spc="210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signal</a:t>
            </a:r>
            <a:endParaRPr lang="en-US" sz="2800" spc="-5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Arial"/>
                <a:cs typeface="Arial"/>
              </a:rPr>
              <a:t>      – </a:t>
            </a:r>
            <a:r>
              <a:rPr lang="en-US" sz="2800" dirty="0"/>
              <a:t>The sampling frequency is at least twice the signal</a:t>
            </a:r>
          </a:p>
          <a:p>
            <a:r>
              <a:rPr lang="en-US" sz="2800" dirty="0" smtClean="0"/>
              <a:t>          bandwidth</a:t>
            </a:r>
            <a:endParaRPr lang="en-US" sz="2800" spc="-5" dirty="0" smtClean="0">
              <a:cs typeface="Calibri"/>
            </a:endParaRPr>
          </a:p>
          <a:p>
            <a:pPr marL="495300">
              <a:spcBef>
                <a:spcPts val="250"/>
              </a:spcBef>
            </a:pPr>
            <a:endParaRPr sz="2800" dirty="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686" y="2890553"/>
            <a:ext cx="1378346" cy="93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51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7319" y="322011"/>
            <a:ext cx="7644685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Qua</a:t>
            </a:r>
            <a:r>
              <a:rPr spc="-25" dirty="0">
                <a:latin typeface="+mn-lt"/>
              </a:rPr>
              <a:t>n</a:t>
            </a:r>
            <a:r>
              <a:rPr dirty="0">
                <a:latin typeface="+mn-lt"/>
              </a:rPr>
              <a:t>ti</a:t>
            </a:r>
            <a:r>
              <a:rPr spc="-75" dirty="0">
                <a:latin typeface="+mn-lt"/>
              </a:rPr>
              <a:t>z</a:t>
            </a:r>
            <a:r>
              <a:rPr spc="-35" dirty="0">
                <a:latin typeface="+mn-lt"/>
              </a:rPr>
              <a:t>a</a:t>
            </a:r>
            <a:r>
              <a:rPr dirty="0">
                <a:latin typeface="+mn-lt"/>
              </a:rPr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3492" y="1169684"/>
            <a:ext cx="9852338" cy="58483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400" b="1" dirty="0" smtClean="0"/>
              <a:t>Quantization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process of constraining an input from a continuous </a:t>
            </a:r>
            <a:r>
              <a:rPr lang="en-US" sz="2400" dirty="0" smtClean="0"/>
              <a:t>or </a:t>
            </a:r>
            <a:r>
              <a:rPr lang="en-US" sz="2400" dirty="0"/>
              <a:t>large set of values (such as the real numbers) to a discrete set (such as the integers).</a:t>
            </a:r>
            <a:endParaRPr sz="2400" dirty="0">
              <a:cs typeface="Times New Roman"/>
            </a:endParaRPr>
          </a:p>
          <a:p>
            <a:pPr marL="355600" indent="-342900" algn="just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5" dirty="0" smtClean="0">
                <a:cs typeface="Calibri"/>
              </a:rPr>
              <a:t>Dynamic </a:t>
            </a:r>
            <a:r>
              <a:rPr lang="en-US" sz="2400" b="1" spc="-25" dirty="0">
                <a:cs typeface="Calibri"/>
              </a:rPr>
              <a:t>range </a:t>
            </a:r>
            <a:r>
              <a:rPr lang="en-US" sz="2400" b="1" dirty="0">
                <a:cs typeface="Calibri"/>
              </a:rPr>
              <a:t>of a</a:t>
            </a:r>
            <a:r>
              <a:rPr lang="en-US" sz="2400" b="1" spc="-40" dirty="0">
                <a:cs typeface="Calibri"/>
              </a:rPr>
              <a:t> </a:t>
            </a:r>
            <a:r>
              <a:rPr lang="en-US" sz="2400" b="1" dirty="0">
                <a:cs typeface="Calibri"/>
              </a:rPr>
              <a:t>signal</a:t>
            </a:r>
            <a:endParaRPr lang="en-US" sz="2400" dirty="0">
              <a:cs typeface="Calibri"/>
            </a:endParaRPr>
          </a:p>
          <a:p>
            <a:pPr marL="756285" marR="5080" indent="-287020" algn="just">
              <a:spcBef>
                <a:spcPts val="690"/>
              </a:spcBef>
              <a:tabLst>
                <a:tab pos="1501775" algn="l"/>
                <a:tab pos="3167380" algn="l"/>
                <a:tab pos="4646295" algn="l"/>
                <a:tab pos="5337810" algn="l"/>
                <a:tab pos="6598284" algn="l"/>
                <a:tab pos="7109459" algn="l"/>
              </a:tabLst>
            </a:pPr>
            <a:r>
              <a:rPr lang="en-US" sz="2400" spc="-5" dirty="0">
                <a:latin typeface="Arial"/>
                <a:cs typeface="Arial"/>
              </a:rPr>
              <a:t>–</a:t>
            </a:r>
            <a:r>
              <a:rPr lang="en-US" sz="2400" spc="-80" dirty="0">
                <a:latin typeface="Arial"/>
                <a:cs typeface="Arial"/>
              </a:rPr>
              <a:t> </a:t>
            </a:r>
            <a:r>
              <a:rPr lang="en-US" sz="2400" spc="-10" dirty="0">
                <a:cs typeface="Calibri"/>
              </a:rPr>
              <a:t>Th</a:t>
            </a:r>
            <a:r>
              <a:rPr lang="en-US" sz="2400" spc="-5" dirty="0">
                <a:cs typeface="Calibri"/>
              </a:rPr>
              <a:t>e</a:t>
            </a:r>
            <a:r>
              <a:rPr lang="en-US" sz="2400" dirty="0">
                <a:cs typeface="Calibri"/>
              </a:rPr>
              <a:t>	</a:t>
            </a:r>
            <a:r>
              <a:rPr lang="en-US" sz="2400" spc="-10" dirty="0">
                <a:cs typeface="Calibri"/>
              </a:rPr>
              <a:t>d</a:t>
            </a:r>
            <a:r>
              <a:rPr lang="en-US" sz="2400" spc="-25" dirty="0">
                <a:cs typeface="Calibri"/>
              </a:rPr>
              <a:t>i</a:t>
            </a:r>
            <a:r>
              <a:rPr lang="en-US" sz="2400" spc="-35" dirty="0">
                <a:cs typeface="Calibri"/>
              </a:rPr>
              <a:t>f</a:t>
            </a:r>
            <a:r>
              <a:rPr lang="en-US" sz="2400" spc="-80" dirty="0">
                <a:cs typeface="Calibri"/>
              </a:rPr>
              <a:t>f</a:t>
            </a:r>
            <a:r>
              <a:rPr lang="en-US" sz="2400" spc="-5" dirty="0">
                <a:cs typeface="Calibri"/>
              </a:rPr>
              <a:t>e</a:t>
            </a:r>
            <a:r>
              <a:rPr lang="en-US" sz="2400" spc="-50" dirty="0">
                <a:cs typeface="Calibri"/>
              </a:rPr>
              <a:t>r</a:t>
            </a:r>
            <a:r>
              <a:rPr lang="en-US" sz="2400" spc="-5" dirty="0">
                <a:cs typeface="Calibri"/>
              </a:rPr>
              <a:t>ence</a:t>
            </a:r>
            <a:r>
              <a:rPr lang="en-US" sz="2400" dirty="0">
                <a:cs typeface="Calibri"/>
              </a:rPr>
              <a:t>	</a:t>
            </a:r>
            <a:r>
              <a:rPr lang="en-US" sz="2400" spc="-10" dirty="0">
                <a:cs typeface="Calibri"/>
              </a:rPr>
              <a:t>b</a:t>
            </a:r>
            <a:r>
              <a:rPr lang="en-US" sz="2400" spc="-30" dirty="0">
                <a:cs typeface="Calibri"/>
              </a:rPr>
              <a:t>e</a:t>
            </a:r>
            <a:r>
              <a:rPr lang="en-US" sz="2400" spc="-5" dirty="0">
                <a:cs typeface="Calibri"/>
              </a:rPr>
              <a:t>t</a:t>
            </a:r>
            <a:r>
              <a:rPr lang="en-US" sz="2400" spc="-30" dirty="0">
                <a:cs typeface="Calibri"/>
              </a:rPr>
              <a:t>w</a:t>
            </a:r>
            <a:r>
              <a:rPr lang="en-US" sz="2400" spc="-5" dirty="0">
                <a:cs typeface="Calibri"/>
              </a:rPr>
              <a:t>een</a:t>
            </a:r>
            <a:r>
              <a:rPr lang="en-US" sz="2400" dirty="0">
                <a:cs typeface="Calibri"/>
              </a:rPr>
              <a:t>	</a:t>
            </a:r>
            <a:r>
              <a:rPr lang="en-US" sz="2400" spc="-5" dirty="0">
                <a:cs typeface="Calibri"/>
              </a:rPr>
              <a:t>the</a:t>
            </a:r>
            <a:r>
              <a:rPr lang="en-US" sz="2400" dirty="0">
                <a:cs typeface="Calibri"/>
              </a:rPr>
              <a:t>	</a:t>
            </a:r>
            <a:r>
              <a:rPr lang="en-US" sz="2400" spc="-10" dirty="0">
                <a:cs typeface="Calibri"/>
              </a:rPr>
              <a:t>h</a:t>
            </a:r>
            <a:r>
              <a:rPr lang="en-US" sz="2400" spc="-25" dirty="0">
                <a:cs typeface="Calibri"/>
              </a:rPr>
              <a:t>i</a:t>
            </a:r>
            <a:r>
              <a:rPr lang="en-US" sz="2400" spc="-5" dirty="0">
                <a:cs typeface="Calibri"/>
              </a:rPr>
              <a:t>ghe</a:t>
            </a:r>
            <a:r>
              <a:rPr lang="en-US" sz="2400" spc="-35" dirty="0">
                <a:cs typeface="Calibri"/>
              </a:rPr>
              <a:t>s</a:t>
            </a:r>
            <a:r>
              <a:rPr lang="en-US" sz="2400" spc="-5" dirty="0">
                <a:cs typeface="Calibri"/>
              </a:rPr>
              <a:t>t</a:t>
            </a:r>
            <a:r>
              <a:rPr lang="en-US" sz="2400" dirty="0">
                <a:cs typeface="Calibri"/>
              </a:rPr>
              <a:t>	</a:t>
            </a:r>
            <a:r>
              <a:rPr lang="en-US" sz="2400" spc="-35" dirty="0">
                <a:cs typeface="Calibri"/>
              </a:rPr>
              <a:t>t</a:t>
            </a:r>
            <a:r>
              <a:rPr lang="en-US" sz="2400" spc="-5" dirty="0">
                <a:cs typeface="Calibri"/>
              </a:rPr>
              <a:t>o</a:t>
            </a:r>
            <a:r>
              <a:rPr lang="en-US" sz="2400" dirty="0">
                <a:cs typeface="Calibri"/>
              </a:rPr>
              <a:t>	</a:t>
            </a:r>
            <a:r>
              <a:rPr lang="en-US" sz="2400" spc="-5" dirty="0">
                <a:cs typeface="Calibri"/>
              </a:rPr>
              <a:t>l</a:t>
            </a:r>
            <a:r>
              <a:rPr lang="en-US" sz="2400" spc="-25" dirty="0">
                <a:cs typeface="Calibri"/>
              </a:rPr>
              <a:t>ow</a:t>
            </a:r>
            <a:r>
              <a:rPr lang="en-US" sz="2400" spc="-5" dirty="0">
                <a:cs typeface="Calibri"/>
              </a:rPr>
              <a:t>e</a:t>
            </a:r>
            <a:r>
              <a:rPr lang="en-US" sz="2400" spc="-45" dirty="0">
                <a:cs typeface="Calibri"/>
              </a:rPr>
              <a:t>s</a:t>
            </a:r>
            <a:r>
              <a:rPr lang="en-US" sz="2400" spc="-5" dirty="0">
                <a:cs typeface="Calibri"/>
              </a:rPr>
              <a:t>t  </a:t>
            </a:r>
            <a:r>
              <a:rPr lang="en-US" sz="2400" spc="-10" dirty="0">
                <a:cs typeface="Calibri"/>
              </a:rPr>
              <a:t>value </a:t>
            </a:r>
            <a:r>
              <a:rPr lang="en-US" sz="2400" spc="-5" dirty="0">
                <a:cs typeface="Calibri"/>
              </a:rPr>
              <a:t>the </a:t>
            </a:r>
            <a:r>
              <a:rPr lang="en-US" sz="2400" spc="-10" dirty="0">
                <a:cs typeface="Calibri"/>
              </a:rPr>
              <a:t>signal can</a:t>
            </a:r>
            <a:r>
              <a:rPr lang="en-US" sz="2400" spc="30" dirty="0">
                <a:cs typeface="Calibri"/>
              </a:rPr>
              <a:t> </a:t>
            </a:r>
            <a:r>
              <a:rPr lang="en-US" sz="2400" spc="-25" dirty="0">
                <a:cs typeface="Calibri"/>
              </a:rPr>
              <a:t>takes</a:t>
            </a:r>
            <a:r>
              <a:rPr lang="en-US" sz="2400" spc="-25" dirty="0" smtClean="0">
                <a:cs typeface="Calibri"/>
              </a:rPr>
              <a:t>.</a:t>
            </a:r>
          </a:p>
          <a:p>
            <a:pPr marL="756285" marR="5080" indent="-287020" algn="just">
              <a:spcBef>
                <a:spcPts val="690"/>
              </a:spcBef>
              <a:tabLst>
                <a:tab pos="1501775" algn="l"/>
                <a:tab pos="3167380" algn="l"/>
                <a:tab pos="4646295" algn="l"/>
                <a:tab pos="5337810" algn="l"/>
                <a:tab pos="6598284" algn="l"/>
                <a:tab pos="7109459" algn="l"/>
              </a:tabLst>
            </a:pPr>
            <a:endParaRPr lang="en-US" sz="2400" dirty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5" dirty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5" dirty="0" smtClean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5" dirty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5" dirty="0" smtClean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5" dirty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5" dirty="0" smtClean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5" dirty="0">
              <a:cs typeface="Calibri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endParaRPr sz="2400" dirty="0"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78060" y="3515932"/>
            <a:ext cx="4876969" cy="2929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9595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7477259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Qua</a:t>
            </a:r>
            <a:r>
              <a:rPr spc="-25" dirty="0">
                <a:latin typeface="+mn-lt"/>
              </a:rPr>
              <a:t>n</a:t>
            </a:r>
            <a:r>
              <a:rPr dirty="0">
                <a:latin typeface="+mn-lt"/>
              </a:rPr>
              <a:t>ti</a:t>
            </a:r>
            <a:r>
              <a:rPr spc="-75" dirty="0">
                <a:latin typeface="+mn-lt"/>
              </a:rPr>
              <a:t>z</a:t>
            </a:r>
            <a:r>
              <a:rPr spc="-35" dirty="0">
                <a:latin typeface="+mn-lt"/>
              </a:rPr>
              <a:t>a</a:t>
            </a:r>
            <a:r>
              <a:rPr dirty="0">
                <a:latin typeface="+mn-lt"/>
              </a:rPr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7583" y="1572514"/>
            <a:ext cx="9453093" cy="471244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406400" marR="188595" indent="-342900" algn="just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800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Quantization process,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dynamic </a:t>
            </a:r>
            <a:r>
              <a:rPr sz="2800" spc="-15" dirty="0">
                <a:latin typeface="Calibri"/>
                <a:cs typeface="Calibri"/>
              </a:rPr>
              <a:t>range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a  </a:t>
            </a:r>
            <a:r>
              <a:rPr sz="2800" spc="-5" dirty="0">
                <a:latin typeface="Calibri"/>
                <a:cs typeface="Calibri"/>
              </a:rPr>
              <a:t>signal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divided </a:t>
            </a:r>
            <a:r>
              <a:rPr sz="2800" spc="-10" dirty="0">
                <a:latin typeface="Calibri"/>
                <a:cs typeface="Calibri"/>
              </a:rPr>
              <a:t>into </a:t>
            </a:r>
            <a:r>
              <a:rPr sz="2800" dirty="0">
                <a:latin typeface="Calibri"/>
                <a:cs typeface="Calibri"/>
              </a:rPr>
              <a:t>L </a:t>
            </a:r>
            <a:r>
              <a:rPr lang="en-US" sz="2800" dirty="0" smtClean="0">
                <a:latin typeface="Calibri"/>
                <a:cs typeface="Calibri"/>
              </a:rPr>
              <a:t>number of </a:t>
            </a:r>
            <a:r>
              <a:rPr sz="2800" spc="-5" dirty="0" smtClean="0">
                <a:latin typeface="Calibri"/>
                <a:cs typeface="Calibri"/>
              </a:rPr>
              <a:t>amplitude </a:t>
            </a:r>
            <a:r>
              <a:rPr sz="2800" spc="-10" dirty="0">
                <a:latin typeface="Calibri"/>
                <a:cs typeface="Calibri"/>
              </a:rPr>
              <a:t>levels </a:t>
            </a:r>
            <a:r>
              <a:rPr sz="2800" spc="-5" dirty="0">
                <a:latin typeface="Calibri"/>
                <a:cs typeface="Calibri"/>
              </a:rPr>
              <a:t>denoted by </a:t>
            </a:r>
            <a:r>
              <a:rPr sz="2800" i="1" dirty="0">
                <a:latin typeface="Calibri"/>
                <a:cs typeface="Calibri"/>
              </a:rPr>
              <a:t>m</a:t>
            </a:r>
            <a:r>
              <a:rPr sz="2800" i="1" baseline="-21241" dirty="0">
                <a:latin typeface="Calibri"/>
                <a:cs typeface="Calibri"/>
              </a:rPr>
              <a:t>k, 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where </a:t>
            </a:r>
            <a:r>
              <a:rPr sz="2800" i="1" dirty="0">
                <a:latin typeface="Calibri"/>
                <a:cs typeface="Calibri"/>
              </a:rPr>
              <a:t>k = 1, 2, 3, </a:t>
            </a:r>
            <a:r>
              <a:rPr sz="2800" i="1" spc="-5" dirty="0">
                <a:latin typeface="Calibri"/>
                <a:cs typeface="Calibri"/>
              </a:rPr>
              <a:t>..</a:t>
            </a:r>
            <a:r>
              <a:rPr sz="2800" i="1" spc="-55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L</a:t>
            </a:r>
            <a:endParaRPr sz="2800" dirty="0">
              <a:latin typeface="Calibri"/>
              <a:cs typeface="Calibri"/>
            </a:endParaRPr>
          </a:p>
          <a:p>
            <a:pPr marL="406400" indent="-342900" algn="just">
              <a:spcBef>
                <a:spcPts val="31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800" dirty="0">
                <a:latin typeface="Calibri"/>
                <a:cs typeface="Calibri"/>
              </a:rPr>
              <a:t>L is an </a:t>
            </a:r>
            <a:r>
              <a:rPr sz="2800" spc="-10" dirty="0">
                <a:latin typeface="Calibri"/>
                <a:cs typeface="Calibri"/>
              </a:rPr>
              <a:t>integer power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</a:p>
          <a:p>
            <a:pPr marL="1206500" lvl="1" indent="-229235" algn="just">
              <a:spcBef>
                <a:spcPts val="295"/>
              </a:spcBef>
              <a:buFont typeface="Arial"/>
              <a:buChar char="•"/>
              <a:tabLst>
                <a:tab pos="1206500" algn="l"/>
                <a:tab pos="1207135" algn="l"/>
              </a:tabLst>
            </a:pPr>
            <a:r>
              <a:rPr sz="2800" spc="-5" dirty="0">
                <a:latin typeface="Calibri"/>
                <a:cs typeface="Calibri"/>
              </a:rPr>
              <a:t>L =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baseline="24904" dirty="0">
                <a:latin typeface="Calibri"/>
                <a:cs typeface="Calibri"/>
              </a:rPr>
              <a:t>k</a:t>
            </a:r>
          </a:p>
          <a:p>
            <a:pPr marL="1206500" marR="68580" lvl="1" indent="-2286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1206500" algn="l"/>
                <a:tab pos="1207135" algn="l"/>
              </a:tabLst>
            </a:pPr>
            <a:r>
              <a:rPr sz="2800" spc="-5" dirty="0">
                <a:latin typeface="Calibri"/>
                <a:cs typeface="Calibri"/>
              </a:rPr>
              <a:t>K is the </a:t>
            </a:r>
            <a:r>
              <a:rPr sz="2800" spc="-10" dirty="0">
                <a:latin typeface="Calibri"/>
                <a:cs typeface="Calibri"/>
              </a:rPr>
              <a:t>number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bits needed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represent </a:t>
            </a:r>
            <a:r>
              <a:rPr sz="2800" spc="-5" dirty="0">
                <a:latin typeface="Calibri"/>
                <a:cs typeface="Calibri"/>
              </a:rPr>
              <a:t>the amplitude  </a:t>
            </a:r>
            <a:r>
              <a:rPr sz="2800" spc="-10" dirty="0">
                <a:latin typeface="Calibri"/>
                <a:cs typeface="Calibri"/>
              </a:rPr>
              <a:t>level.</a:t>
            </a:r>
            <a:endParaRPr sz="2800" dirty="0">
              <a:latin typeface="Calibri"/>
              <a:cs typeface="Calibri"/>
            </a:endParaRPr>
          </a:p>
          <a:p>
            <a:pPr marL="406400" indent="-342900" algn="just">
              <a:spcBef>
                <a:spcPts val="24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800" spc="-15" dirty="0">
                <a:latin typeface="Calibri"/>
                <a:cs typeface="Calibri"/>
              </a:rPr>
              <a:t>For</a:t>
            </a:r>
            <a:r>
              <a:rPr sz="2800" spc="-10" dirty="0">
                <a:latin typeface="Calibri"/>
                <a:cs typeface="Calibri"/>
              </a:rPr>
              <a:t> example:</a:t>
            </a:r>
            <a:endParaRPr sz="2800" dirty="0">
              <a:latin typeface="Calibri"/>
              <a:cs typeface="Calibri"/>
            </a:endParaRPr>
          </a:p>
          <a:p>
            <a:pPr marL="807085" indent="-287020" algn="just">
              <a:spcBef>
                <a:spcPts val="295"/>
              </a:spcBef>
              <a:buFont typeface="Arial"/>
              <a:buChar char="–"/>
              <a:tabLst>
                <a:tab pos="807720" algn="l"/>
              </a:tabLst>
            </a:pPr>
            <a:r>
              <a:rPr sz="2800" dirty="0">
                <a:latin typeface="Calibri"/>
                <a:cs typeface="Calibri"/>
              </a:rPr>
              <a:t>If </a:t>
            </a:r>
            <a:r>
              <a:rPr sz="2800" spc="-15" dirty="0">
                <a:latin typeface="Calibri"/>
                <a:cs typeface="Calibri"/>
              </a:rPr>
              <a:t>we </a:t>
            </a:r>
            <a:r>
              <a:rPr sz="2800" spc="-5" dirty="0">
                <a:latin typeface="Calibri"/>
                <a:cs typeface="Calibri"/>
              </a:rPr>
              <a:t>divide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dynamic </a:t>
            </a:r>
            <a:r>
              <a:rPr sz="2800" spc="-15" dirty="0">
                <a:latin typeface="Calibri"/>
                <a:cs typeface="Calibri"/>
              </a:rPr>
              <a:t>range into </a:t>
            </a:r>
            <a:r>
              <a:rPr sz="2800" dirty="0">
                <a:latin typeface="Calibri"/>
                <a:cs typeface="Calibri"/>
              </a:rPr>
              <a:t>8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levels,</a:t>
            </a:r>
            <a:endParaRPr sz="2800" dirty="0">
              <a:latin typeface="Calibri"/>
              <a:cs typeface="Calibri"/>
            </a:endParaRPr>
          </a:p>
          <a:p>
            <a:pPr marL="1206500" lvl="1" indent="-229235" algn="just">
              <a:spcBef>
                <a:spcPts val="285"/>
              </a:spcBef>
              <a:buFont typeface="Arial"/>
              <a:buChar char="•"/>
              <a:tabLst>
                <a:tab pos="1206500" algn="l"/>
                <a:tab pos="1207135" algn="l"/>
              </a:tabLst>
            </a:pPr>
            <a:r>
              <a:rPr sz="2800" spc="-5" dirty="0">
                <a:latin typeface="Calibri"/>
                <a:cs typeface="Calibri"/>
              </a:rPr>
              <a:t>L = 8 =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2</a:t>
            </a:r>
            <a:r>
              <a:rPr sz="2800" spc="7" baseline="24904" dirty="0">
                <a:latin typeface="Calibri"/>
                <a:cs typeface="Calibri"/>
              </a:rPr>
              <a:t>3</a:t>
            </a:r>
            <a:endParaRPr sz="2800" baseline="24904" dirty="0">
              <a:latin typeface="Calibri"/>
              <a:cs typeface="Calibri"/>
            </a:endParaRPr>
          </a:p>
          <a:p>
            <a:pPr marL="807085" indent="-287020" algn="just">
              <a:spcBef>
                <a:spcPts val="270"/>
              </a:spcBef>
              <a:buFont typeface="Arial"/>
              <a:buChar char="–"/>
              <a:tabLst>
                <a:tab pos="807720" algn="l"/>
              </a:tabLst>
            </a:pPr>
            <a:r>
              <a:rPr sz="2800" spc="-45" dirty="0">
                <a:latin typeface="Calibri"/>
                <a:cs typeface="Calibri"/>
              </a:rPr>
              <a:t>We </a:t>
            </a:r>
            <a:r>
              <a:rPr sz="2800" spc="-5" dirty="0">
                <a:latin typeface="Calibri"/>
                <a:cs typeface="Calibri"/>
              </a:rPr>
              <a:t>need </a:t>
            </a:r>
            <a:r>
              <a:rPr sz="2800" dirty="0">
                <a:latin typeface="Calibri"/>
                <a:cs typeface="Calibri"/>
              </a:rPr>
              <a:t>3 </a:t>
            </a:r>
            <a:r>
              <a:rPr sz="2800" spc="-5" dirty="0">
                <a:latin typeface="Calibri"/>
                <a:cs typeface="Calibri"/>
              </a:rPr>
              <a:t>bits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represent </a:t>
            </a:r>
            <a:r>
              <a:rPr sz="2800" dirty="0">
                <a:latin typeface="Calibri"/>
                <a:cs typeface="Calibri"/>
              </a:rPr>
              <a:t>each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level.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8264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7271197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Qua</a:t>
            </a:r>
            <a:r>
              <a:rPr spc="-25" dirty="0">
                <a:latin typeface="+mn-lt"/>
              </a:rPr>
              <a:t>n</a:t>
            </a:r>
            <a:r>
              <a:rPr dirty="0">
                <a:latin typeface="+mn-lt"/>
              </a:rPr>
              <a:t>ti</a:t>
            </a:r>
            <a:r>
              <a:rPr spc="-75" dirty="0">
                <a:latin typeface="+mn-lt"/>
              </a:rPr>
              <a:t>z</a:t>
            </a:r>
            <a:r>
              <a:rPr spc="-35" dirty="0">
                <a:latin typeface="+mn-lt"/>
              </a:rPr>
              <a:t>a</a:t>
            </a:r>
            <a:r>
              <a:rPr dirty="0">
                <a:latin typeface="+mn-lt"/>
              </a:rPr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9250" y="1514557"/>
            <a:ext cx="9762186" cy="155875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Example:</a:t>
            </a:r>
            <a:endParaRPr sz="3200" dirty="0">
              <a:latin typeface="Calibri"/>
              <a:cs typeface="Calibri"/>
            </a:endParaRPr>
          </a:p>
          <a:p>
            <a:pPr marL="756285" marR="5080" indent="-287020" algn="just"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5" dirty="0">
                <a:latin typeface="Calibri"/>
                <a:cs typeface="Calibri"/>
              </a:rPr>
              <a:t>Suppose </a:t>
            </a:r>
            <a:r>
              <a:rPr sz="2800" spc="-15" dirty="0">
                <a:latin typeface="Calibri"/>
                <a:cs typeface="Calibri"/>
              </a:rPr>
              <a:t>we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an </a:t>
            </a:r>
            <a:r>
              <a:rPr sz="2800" spc="-5" dirty="0">
                <a:latin typeface="Calibri"/>
                <a:cs typeface="Calibri"/>
              </a:rPr>
              <a:t>analog </a:t>
            </a:r>
            <a:r>
              <a:rPr sz="2800" spc="-10" dirty="0">
                <a:latin typeface="Calibri"/>
                <a:cs typeface="Calibri"/>
              </a:rPr>
              <a:t>signal </a:t>
            </a:r>
            <a:r>
              <a:rPr sz="2800" spc="-5" dirty="0">
                <a:latin typeface="Calibri"/>
                <a:cs typeface="Calibri"/>
              </a:rPr>
              <a:t>with the </a:t>
            </a:r>
            <a:r>
              <a:rPr sz="2800" spc="-10" dirty="0">
                <a:latin typeface="Calibri"/>
                <a:cs typeface="Calibri"/>
              </a:rPr>
              <a:t>values  between </a:t>
            </a:r>
            <a:r>
              <a:rPr sz="2800" spc="-5" dirty="0" smtClean="0">
                <a:latin typeface="Calibri"/>
                <a:cs typeface="Calibri"/>
              </a:rPr>
              <a:t>0</a:t>
            </a:r>
            <a:r>
              <a:rPr lang="en-US" sz="2800" spc="-5" dirty="0" smtClean="0">
                <a:latin typeface="Calibri"/>
                <a:cs typeface="Calibri"/>
              </a:rPr>
              <a:t> and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dirty="0" smtClean="0">
                <a:latin typeface="Calibri"/>
                <a:cs typeface="Calibri"/>
              </a:rPr>
              <a:t>10. </a:t>
            </a: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5" dirty="0">
                <a:latin typeface="Calibri"/>
                <a:cs typeface="Calibri"/>
              </a:rPr>
              <a:t>we </a:t>
            </a:r>
            <a:r>
              <a:rPr sz="2800" spc="-5" dirty="0">
                <a:latin typeface="Calibri"/>
                <a:cs typeface="Calibri"/>
              </a:rPr>
              <a:t>divide the </a:t>
            </a:r>
            <a:r>
              <a:rPr sz="2800" spc="-10" dirty="0">
                <a:latin typeface="Calibri"/>
                <a:cs typeface="Calibri"/>
              </a:rPr>
              <a:t>signal </a:t>
            </a:r>
            <a:r>
              <a:rPr sz="2800" spc="-20" dirty="0">
                <a:latin typeface="Calibri"/>
                <a:cs typeface="Calibri"/>
              </a:rPr>
              <a:t>into four  </a:t>
            </a:r>
            <a:r>
              <a:rPr sz="2800" spc="-10" dirty="0">
                <a:latin typeface="Calibri"/>
                <a:cs typeface="Calibri"/>
              </a:rPr>
              <a:t>levels. </a:t>
            </a:r>
            <a:r>
              <a:rPr sz="2800" spc="-65" dirty="0">
                <a:latin typeface="Calibri"/>
                <a:cs typeface="Calibri"/>
              </a:rPr>
              <a:t>We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have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81607"/>
              </p:ext>
            </p:extLst>
          </p:nvPr>
        </p:nvGraphicFramePr>
        <p:xfrm>
          <a:off x="1989629" y="3657160"/>
          <a:ext cx="3033395" cy="1669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519">
                <a:tc>
                  <a:txBody>
                    <a:bodyPr/>
                    <a:lstStyle/>
                    <a:p>
                      <a:pPr marL="260350" indent="-228600">
                        <a:lnSpc>
                          <a:spcPts val="2655"/>
                        </a:lnSpc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2655"/>
                        </a:lnSpc>
                      </a:pPr>
                      <a:r>
                        <a:rPr sz="2400" dirty="0">
                          <a:latin typeface="Wingdings"/>
                          <a:cs typeface="Wingdings"/>
                        </a:rPr>
                        <a:t></a:t>
                      </a:r>
                      <a:endParaRPr sz="2400">
                        <a:latin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2655"/>
                        </a:lnSpc>
                        <a:tabLst>
                          <a:tab pos="52705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[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0,	2.5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]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260350" indent="-228600">
                        <a:lnSpc>
                          <a:spcPct val="100000"/>
                        </a:lnSpc>
                        <a:spcBef>
                          <a:spcPts val="115"/>
                        </a:spcBef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dirty="0">
                          <a:latin typeface="Wingdings"/>
                          <a:cs typeface="Wingdings"/>
                        </a:rPr>
                        <a:t></a:t>
                      </a:r>
                      <a:endParaRPr sz="2400">
                        <a:latin typeface="Wingdings"/>
                        <a:cs typeface="Wingdings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ct val="100000"/>
                        </a:lnSpc>
                        <a:spcBef>
                          <a:spcPts val="115"/>
                        </a:spcBef>
                        <a:tabLst>
                          <a:tab pos="75692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[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2.5,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]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964">
                <a:tc>
                  <a:txBody>
                    <a:bodyPr/>
                    <a:lstStyle/>
                    <a:p>
                      <a:pPr marL="260350" indent="-228600">
                        <a:lnSpc>
                          <a:spcPct val="100000"/>
                        </a:lnSpc>
                        <a:spcBef>
                          <a:spcPts val="115"/>
                        </a:spcBef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dirty="0">
                          <a:latin typeface="Wingdings"/>
                          <a:cs typeface="Wingdings"/>
                        </a:rPr>
                        <a:t></a:t>
                      </a:r>
                      <a:endParaRPr sz="2400">
                        <a:latin typeface="Wingdings"/>
                        <a:cs typeface="Wingdings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5"/>
                        </a:spcBef>
                        <a:tabLst>
                          <a:tab pos="51943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[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	,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7.5]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924">
                <a:tc>
                  <a:txBody>
                    <a:bodyPr/>
                    <a:lstStyle/>
                    <a:p>
                      <a:pPr marL="260350" indent="-228600">
                        <a:lnSpc>
                          <a:spcPct val="100000"/>
                        </a:lnSpc>
                        <a:spcBef>
                          <a:spcPts val="114"/>
                        </a:spcBef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dirty="0">
                          <a:latin typeface="Wingdings"/>
                          <a:cs typeface="Wingdings"/>
                        </a:rPr>
                        <a:t></a:t>
                      </a:r>
                      <a:endParaRPr sz="2400">
                        <a:latin typeface="Wingdings"/>
                        <a:cs typeface="Wingdings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[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7.5,</a:t>
                      </a:r>
                      <a:r>
                        <a:rPr sz="24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10]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546134" y="3391737"/>
            <a:ext cx="3950148" cy="2949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6861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7670442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Qua</a:t>
            </a:r>
            <a:r>
              <a:rPr spc="-25" dirty="0">
                <a:latin typeface="+mn-lt"/>
              </a:rPr>
              <a:t>n</a:t>
            </a:r>
            <a:r>
              <a:rPr dirty="0">
                <a:latin typeface="+mn-lt"/>
              </a:rPr>
              <a:t>ti</a:t>
            </a:r>
            <a:r>
              <a:rPr spc="-75" dirty="0">
                <a:latin typeface="+mn-lt"/>
              </a:rPr>
              <a:t>z</a:t>
            </a:r>
            <a:r>
              <a:rPr spc="-35" dirty="0">
                <a:latin typeface="+mn-lt"/>
              </a:rPr>
              <a:t>a</a:t>
            </a:r>
            <a:r>
              <a:rPr dirty="0">
                <a:latin typeface="+mn-lt"/>
              </a:rPr>
              <a:t>tion</a:t>
            </a:r>
          </a:p>
        </p:txBody>
      </p:sp>
      <p:sp>
        <p:nvSpPr>
          <p:cNvPr id="3" name="object 3"/>
          <p:cNvSpPr/>
          <p:nvPr/>
        </p:nvSpPr>
        <p:spPr>
          <a:xfrm>
            <a:off x="1981201" y="2051589"/>
            <a:ext cx="4104811" cy="39670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45940" y="1992670"/>
            <a:ext cx="4113971" cy="4132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8326" y="5991223"/>
            <a:ext cx="4238625" cy="800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24936" y="6078119"/>
            <a:ext cx="20739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cs typeface="Calibri"/>
              </a:rPr>
              <a:t>Original </a:t>
            </a:r>
            <a:r>
              <a:rPr dirty="0">
                <a:solidFill>
                  <a:srgbClr val="FFFFFF"/>
                </a:solidFill>
                <a:cs typeface="Calibri"/>
              </a:rPr>
              <a:t>Analog</a:t>
            </a:r>
            <a:r>
              <a:rPr spc="-50" dirty="0">
                <a:solidFill>
                  <a:srgbClr val="FFFFFF"/>
                </a:solidFill>
                <a:cs typeface="Calibri"/>
              </a:rPr>
              <a:t> </a:t>
            </a:r>
            <a:r>
              <a:rPr spc="-5" dirty="0">
                <a:solidFill>
                  <a:srgbClr val="FFFFFF"/>
                </a:solidFill>
                <a:cs typeface="Calibri"/>
              </a:rPr>
              <a:t>Signal</a:t>
            </a:r>
            <a:endParaRPr dirty="0">
              <a:cs typeface="Calibri"/>
            </a:endParaRPr>
          </a:p>
          <a:p>
            <a:pPr marL="12700"/>
            <a:endParaRPr dirty="0"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57926" y="5991223"/>
            <a:ext cx="4238625" cy="800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47635" y="6078119"/>
            <a:ext cx="22707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cs typeface="Calibri"/>
              </a:rPr>
              <a:t>Quantized </a:t>
            </a:r>
            <a:r>
              <a:rPr spc="-5" dirty="0">
                <a:solidFill>
                  <a:srgbClr val="FFFFFF"/>
                </a:solidFill>
                <a:cs typeface="Calibri"/>
              </a:rPr>
              <a:t>Analog</a:t>
            </a:r>
            <a:r>
              <a:rPr spc="-30" dirty="0">
                <a:solidFill>
                  <a:srgbClr val="FFFFFF"/>
                </a:solidFill>
                <a:cs typeface="Calibri"/>
              </a:rPr>
              <a:t> </a:t>
            </a:r>
            <a:r>
              <a:rPr spc="-5" dirty="0">
                <a:solidFill>
                  <a:srgbClr val="FFFFFF"/>
                </a:solidFill>
                <a:cs typeface="Calibri"/>
              </a:rPr>
              <a:t>Signal</a:t>
            </a:r>
            <a:endParaRPr dirty="0">
              <a:cs typeface="Calibri"/>
            </a:endParaRPr>
          </a:p>
          <a:p>
            <a:pPr algn="ctr">
              <a:lnSpc>
                <a:spcPct val="100000"/>
              </a:lnSpc>
            </a:pPr>
            <a:endParaRPr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1204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8056" y="764883"/>
            <a:ext cx="3979571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Qu</a:t>
            </a:r>
            <a:r>
              <a:rPr spc="5" dirty="0">
                <a:latin typeface="+mn-lt"/>
              </a:rPr>
              <a:t>a</a:t>
            </a:r>
            <a:r>
              <a:rPr spc="-35" dirty="0">
                <a:latin typeface="+mn-lt"/>
              </a:rPr>
              <a:t>n</a:t>
            </a:r>
            <a:r>
              <a:rPr dirty="0">
                <a:latin typeface="+mn-lt"/>
              </a:rPr>
              <a:t>ti</a:t>
            </a:r>
            <a:r>
              <a:rPr spc="-75" dirty="0">
                <a:latin typeface="+mn-lt"/>
              </a:rPr>
              <a:t>z</a:t>
            </a:r>
            <a:r>
              <a:rPr spc="-35" dirty="0">
                <a:latin typeface="+mn-lt"/>
              </a:rPr>
              <a:t>a</a:t>
            </a:r>
            <a:r>
              <a:rPr dirty="0">
                <a:latin typeface="+mn-lt"/>
              </a:rPr>
              <a:t>tion</a:t>
            </a:r>
          </a:p>
        </p:txBody>
      </p:sp>
      <p:sp>
        <p:nvSpPr>
          <p:cNvPr id="3" name="object 3"/>
          <p:cNvSpPr/>
          <p:nvPr/>
        </p:nvSpPr>
        <p:spPr>
          <a:xfrm>
            <a:off x="1836738" y="1828800"/>
            <a:ext cx="4259199" cy="4324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0" y="1828801"/>
            <a:ext cx="4368800" cy="4359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14526" y="6105523"/>
            <a:ext cx="4238625" cy="7524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59989" y="6191199"/>
            <a:ext cx="21570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 marR="5080" indent="-41275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Original 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Discrete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Signal 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76975" y="6105523"/>
            <a:ext cx="4248150" cy="7524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14742" y="6191199"/>
            <a:ext cx="238379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marR="5080" indent="-236220"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Calibri"/>
                <a:cs typeface="Calibri"/>
              </a:rPr>
              <a:t>Quantized 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Discrete </a:t>
            </a:r>
            <a:r>
              <a:rPr spc="-5" dirty="0">
                <a:solidFill>
                  <a:srgbClr val="FFFFFF"/>
                </a:solidFill>
                <a:latin typeface="Calibri"/>
                <a:cs typeface="Calibri"/>
              </a:rPr>
              <a:t>Signal  </a:t>
            </a:r>
            <a:endParaRPr lang="en-US" spc="-5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248920" marR="5080" indent="-236220">
              <a:spcBef>
                <a:spcPts val="100"/>
              </a:spcBef>
            </a:pPr>
            <a:endParaRPr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7748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777113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Qua</a:t>
            </a:r>
            <a:r>
              <a:rPr spc="-25" dirty="0">
                <a:latin typeface="+mn-lt"/>
              </a:rPr>
              <a:t>n</a:t>
            </a:r>
            <a:r>
              <a:rPr dirty="0">
                <a:latin typeface="+mn-lt"/>
              </a:rPr>
              <a:t>ti</a:t>
            </a:r>
            <a:r>
              <a:rPr spc="-75" dirty="0">
                <a:latin typeface="+mn-lt"/>
              </a:rPr>
              <a:t>z</a:t>
            </a:r>
            <a:r>
              <a:rPr spc="-35" dirty="0">
                <a:latin typeface="+mn-lt"/>
              </a:rPr>
              <a:t>a</a:t>
            </a:r>
            <a:r>
              <a:rPr dirty="0">
                <a:latin typeface="+mn-lt"/>
              </a:rPr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2281" y="1607565"/>
            <a:ext cx="9672033" cy="2188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cs typeface="Calibri"/>
              </a:rPr>
              <a:t>The </a:t>
            </a:r>
            <a:r>
              <a:rPr sz="3200" spc="-10" dirty="0">
                <a:cs typeface="Calibri"/>
              </a:rPr>
              <a:t>more quantization </a:t>
            </a:r>
            <a:r>
              <a:rPr sz="3200" spc="-10" dirty="0" smtClean="0">
                <a:cs typeface="Calibri"/>
              </a:rPr>
              <a:t>levels</a:t>
            </a:r>
            <a:r>
              <a:rPr sz="3200" spc="-15" dirty="0" smtClean="0">
                <a:cs typeface="Calibri"/>
              </a:rPr>
              <a:t> </a:t>
            </a:r>
            <a:r>
              <a:rPr sz="3200" spc="-40" dirty="0" smtClean="0">
                <a:cs typeface="Calibri"/>
              </a:rPr>
              <a:t>tak</a:t>
            </a:r>
            <a:r>
              <a:rPr lang="en-US" sz="3200" spc="-40" dirty="0" smtClean="0">
                <a:cs typeface="Calibri"/>
              </a:rPr>
              <a:t>en,</a:t>
            </a:r>
            <a:r>
              <a:rPr sz="3200" spc="640" dirty="0" smtClean="0">
                <a:cs typeface="Calibri"/>
              </a:rPr>
              <a:t> </a:t>
            </a:r>
            <a:r>
              <a:rPr sz="3200" spc="5" dirty="0">
                <a:cs typeface="Calibri"/>
              </a:rPr>
              <a:t>the  </a:t>
            </a:r>
            <a:r>
              <a:rPr sz="3200" spc="-5" dirty="0">
                <a:cs typeface="Calibri"/>
              </a:rPr>
              <a:t>smaller </a:t>
            </a:r>
            <a:r>
              <a:rPr sz="3200" dirty="0">
                <a:cs typeface="Calibri"/>
              </a:rPr>
              <a:t>the </a:t>
            </a:r>
            <a:r>
              <a:rPr sz="3200" spc="-15" dirty="0">
                <a:cs typeface="Calibri"/>
              </a:rPr>
              <a:t>error </a:t>
            </a:r>
            <a:r>
              <a:rPr sz="3200" spc="-10" dirty="0">
                <a:cs typeface="Calibri"/>
              </a:rPr>
              <a:t>between </a:t>
            </a:r>
            <a:r>
              <a:rPr sz="3200" dirty="0">
                <a:cs typeface="Calibri"/>
              </a:rPr>
              <a:t>the </a:t>
            </a:r>
            <a:r>
              <a:rPr sz="3200" spc="-5" dirty="0">
                <a:cs typeface="Calibri"/>
              </a:rPr>
              <a:t>original </a:t>
            </a:r>
            <a:r>
              <a:rPr sz="3200" dirty="0">
                <a:cs typeface="Calibri"/>
              </a:rPr>
              <a:t>and  </a:t>
            </a:r>
            <a:r>
              <a:rPr sz="3200" spc="-15" dirty="0">
                <a:cs typeface="Calibri"/>
              </a:rPr>
              <a:t>quantized</a:t>
            </a:r>
            <a:r>
              <a:rPr sz="3200" spc="15" dirty="0">
                <a:cs typeface="Calibri"/>
              </a:rPr>
              <a:t> </a:t>
            </a:r>
            <a:r>
              <a:rPr sz="3200" spc="-5" dirty="0">
                <a:cs typeface="Calibri"/>
              </a:rPr>
              <a:t>signal.</a:t>
            </a:r>
            <a:endParaRPr sz="3200" dirty="0">
              <a:cs typeface="Calibri"/>
            </a:endParaRPr>
          </a:p>
          <a:p>
            <a:pPr marL="355600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cs typeface="Calibri"/>
              </a:rPr>
              <a:t>Quantization</a:t>
            </a:r>
            <a:r>
              <a:rPr sz="3200" dirty="0">
                <a:cs typeface="Calibri"/>
              </a:rPr>
              <a:t> </a:t>
            </a:r>
            <a:r>
              <a:rPr sz="3200" spc="-25" dirty="0" smtClean="0">
                <a:cs typeface="Calibri"/>
              </a:rPr>
              <a:t>step</a:t>
            </a:r>
            <a:endParaRPr lang="en-US" sz="3200" spc="-25" dirty="0" smtClean="0">
              <a:cs typeface="Calibri"/>
            </a:endParaRPr>
          </a:p>
          <a:p>
            <a:pPr marL="12700" algn="just">
              <a:spcBef>
                <a:spcPts val="770"/>
              </a:spcBef>
              <a:tabLst>
                <a:tab pos="355600" algn="l"/>
              </a:tabLst>
            </a:pPr>
            <a:endParaRPr lang="en-US" sz="3200" spc="-25" dirty="0"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6827" y="5509972"/>
            <a:ext cx="9929611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cs typeface="Calibri"/>
              </a:rPr>
              <a:t>The smaller </a:t>
            </a:r>
            <a:r>
              <a:rPr sz="3200" dirty="0">
                <a:cs typeface="Calibri"/>
              </a:rPr>
              <a:t>the </a:t>
            </a:r>
            <a:r>
              <a:rPr sz="3200" dirty="0" smtClean="0">
                <a:cs typeface="Calibri"/>
              </a:rPr>
              <a:t>Δ</a:t>
            </a:r>
            <a:r>
              <a:rPr lang="en-US" sz="3200" dirty="0" smtClean="0">
                <a:cs typeface="Calibri"/>
              </a:rPr>
              <a:t>,</a:t>
            </a:r>
            <a:r>
              <a:rPr sz="3200" dirty="0" smtClean="0">
                <a:cs typeface="Calibri"/>
              </a:rPr>
              <a:t> </a:t>
            </a:r>
            <a:r>
              <a:rPr sz="3200" dirty="0">
                <a:cs typeface="Calibri"/>
              </a:rPr>
              <a:t>the </a:t>
            </a:r>
            <a:r>
              <a:rPr sz="3200" spc="-5" dirty="0">
                <a:cs typeface="Calibri"/>
              </a:rPr>
              <a:t>smaller </a:t>
            </a:r>
            <a:r>
              <a:rPr sz="3200" dirty="0">
                <a:cs typeface="Calibri"/>
              </a:rPr>
              <a:t>the</a:t>
            </a:r>
            <a:r>
              <a:rPr sz="3200" spc="5" dirty="0">
                <a:cs typeface="Calibri"/>
              </a:rPr>
              <a:t> </a:t>
            </a:r>
            <a:r>
              <a:rPr sz="3200" spc="-65" dirty="0">
                <a:cs typeface="Calibri"/>
              </a:rPr>
              <a:t>error.</a:t>
            </a:r>
            <a:endParaRPr sz="3200" dirty="0">
              <a:cs typeface="Calibri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037" y="3519503"/>
            <a:ext cx="5495925" cy="131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40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6661" y="461594"/>
            <a:ext cx="159893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Coding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03" y="1607565"/>
            <a:ext cx="9517487" cy="159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7465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Assigning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binary </a:t>
            </a:r>
            <a:r>
              <a:rPr sz="3200" spc="-10" dirty="0">
                <a:latin typeface="Calibri"/>
                <a:cs typeface="Calibri"/>
              </a:rPr>
              <a:t>code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each </a:t>
            </a:r>
            <a:r>
              <a:rPr sz="3200" spc="-15" dirty="0">
                <a:latin typeface="Calibri"/>
                <a:cs typeface="Calibri"/>
              </a:rPr>
              <a:t>quantization  </a:t>
            </a:r>
            <a:r>
              <a:rPr sz="3200" spc="-10" dirty="0">
                <a:latin typeface="Calibri"/>
                <a:cs typeface="Calibri"/>
              </a:rPr>
              <a:t>level.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For example, </a:t>
            </a:r>
            <a:r>
              <a:rPr sz="3200" spc="-5" dirty="0">
                <a:latin typeface="Calibri"/>
                <a:cs typeface="Calibri"/>
              </a:rPr>
              <a:t>if </a:t>
            </a:r>
            <a:r>
              <a:rPr sz="3200" spc="-15" dirty="0">
                <a:latin typeface="Calibri"/>
                <a:cs typeface="Calibri"/>
              </a:rPr>
              <a:t>we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spc="-15" dirty="0">
                <a:latin typeface="Calibri"/>
                <a:cs typeface="Calibri"/>
              </a:rPr>
              <a:t>quantized </a:t>
            </a:r>
            <a:r>
              <a:rPr sz="3200" dirty="0">
                <a:latin typeface="Calibri"/>
                <a:cs typeface="Calibri"/>
              </a:rPr>
              <a:t>a signal </a:t>
            </a:r>
            <a:r>
              <a:rPr sz="3200" spc="-15" dirty="0">
                <a:latin typeface="Calibri"/>
                <a:cs typeface="Calibri"/>
              </a:rPr>
              <a:t>into  </a:t>
            </a:r>
            <a:r>
              <a:rPr sz="3200" spc="-5" dirty="0">
                <a:latin typeface="Calibri"/>
                <a:cs typeface="Calibri"/>
              </a:rPr>
              <a:t>16 </a:t>
            </a:r>
            <a:r>
              <a:rPr sz="3200" spc="-10" dirty="0">
                <a:latin typeface="Calibri"/>
                <a:cs typeface="Calibri"/>
              </a:rPr>
              <a:t>levels,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coding process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done as the  </a:t>
            </a:r>
            <a:r>
              <a:rPr sz="3200" spc="-10" dirty="0">
                <a:latin typeface="Calibri"/>
                <a:cs typeface="Calibri"/>
              </a:rPr>
              <a:t>following:</a:t>
            </a:r>
            <a:endParaRPr sz="32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49477"/>
              </p:ext>
            </p:extLst>
          </p:nvPr>
        </p:nvGraphicFramePr>
        <p:xfrm>
          <a:off x="1918955" y="3515934"/>
          <a:ext cx="7727320" cy="2511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22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Step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Code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Step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Code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Step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Code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Step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Code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4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0000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4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0100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1000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12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1100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1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0001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5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0101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9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1001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13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1101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5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2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0010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6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0110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1010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14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1110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2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3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0011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Georgia"/>
                          <a:cs typeface="Georgia"/>
                        </a:rPr>
                        <a:t>7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0111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1011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15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1111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70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2603" y="461594"/>
            <a:ext cx="3953814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Coding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067" y="1607565"/>
            <a:ext cx="10200067" cy="3832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cs typeface="Calibri"/>
              </a:rPr>
              <a:t>The binary </a:t>
            </a:r>
            <a:r>
              <a:rPr sz="2800" spc="-10" dirty="0">
                <a:cs typeface="Calibri"/>
              </a:rPr>
              <a:t>codes </a:t>
            </a:r>
            <a:r>
              <a:rPr sz="2800" spc="-15" dirty="0">
                <a:cs typeface="Calibri"/>
              </a:rPr>
              <a:t>are represented </a:t>
            </a:r>
            <a:r>
              <a:rPr sz="2800" dirty="0">
                <a:cs typeface="Calibri"/>
              </a:rPr>
              <a:t>as</a:t>
            </a:r>
            <a:r>
              <a:rPr sz="2800" spc="-10" dirty="0">
                <a:cs typeface="Calibri"/>
              </a:rPr>
              <a:t> </a:t>
            </a:r>
            <a:r>
              <a:rPr sz="2800" spc="-5" dirty="0">
                <a:cs typeface="Calibri"/>
              </a:rPr>
              <a:t>pulses</a:t>
            </a:r>
            <a:endParaRPr sz="2800" dirty="0">
              <a:cs typeface="Calibri"/>
            </a:endParaRPr>
          </a:p>
          <a:p>
            <a:pPr>
              <a:spcBef>
                <a:spcPts val="55"/>
              </a:spcBef>
              <a:buFont typeface="Arial"/>
              <a:buChar char="•"/>
            </a:pPr>
            <a:endParaRPr sz="2800" dirty="0">
              <a:cs typeface="Times New Roman"/>
            </a:endParaRPr>
          </a:p>
          <a:p>
            <a:pPr marL="1155700" lvl="1" indent="-229235">
              <a:buFont typeface="Arial"/>
              <a:buChar char="•"/>
              <a:tabLst>
                <a:tab pos="1156335" algn="l"/>
              </a:tabLst>
            </a:pPr>
            <a:r>
              <a:rPr sz="2800" spc="-5" dirty="0">
                <a:cs typeface="Calibri"/>
              </a:rPr>
              <a:t>Pulse </a:t>
            </a:r>
            <a:r>
              <a:rPr sz="2800" dirty="0">
                <a:cs typeface="Calibri"/>
              </a:rPr>
              <a:t>means</a:t>
            </a:r>
            <a:r>
              <a:rPr sz="2800" spc="-30" dirty="0">
                <a:cs typeface="Calibri"/>
              </a:rPr>
              <a:t> </a:t>
            </a:r>
            <a:r>
              <a:rPr sz="2800" dirty="0">
                <a:cs typeface="Calibri"/>
              </a:rPr>
              <a:t>1</a:t>
            </a:r>
          </a:p>
          <a:p>
            <a:pPr marL="1155700" lvl="1" indent="-229235">
              <a:spcBef>
                <a:spcPts val="57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dirty="0">
                <a:cs typeface="Calibri"/>
              </a:rPr>
              <a:t>No </a:t>
            </a:r>
            <a:r>
              <a:rPr sz="2800" spc="-5" dirty="0">
                <a:cs typeface="Calibri"/>
              </a:rPr>
              <a:t>pulse </a:t>
            </a:r>
            <a:r>
              <a:rPr sz="2800" dirty="0">
                <a:cs typeface="Calibri"/>
              </a:rPr>
              <a:t>means</a:t>
            </a:r>
            <a:r>
              <a:rPr sz="2800" spc="-35" dirty="0">
                <a:cs typeface="Calibri"/>
              </a:rPr>
              <a:t> </a:t>
            </a:r>
            <a:r>
              <a:rPr sz="2800" dirty="0">
                <a:cs typeface="Calibri"/>
              </a:rPr>
              <a:t>0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800" dirty="0">
              <a:cs typeface="Times New Roman"/>
            </a:endParaRPr>
          </a:p>
          <a:p>
            <a:pPr marL="355600" marR="5080" indent="-342900" algn="just">
              <a:spcBef>
                <a:spcPts val="223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cs typeface="Calibri"/>
              </a:rPr>
              <a:t>After </a:t>
            </a:r>
            <a:r>
              <a:rPr sz="2800" spc="-10" dirty="0">
                <a:cs typeface="Calibri"/>
              </a:rPr>
              <a:t>coding </a:t>
            </a:r>
            <a:r>
              <a:rPr sz="2800" spc="-15" dirty="0">
                <a:cs typeface="Calibri"/>
              </a:rPr>
              <a:t>process, </a:t>
            </a:r>
            <a:r>
              <a:rPr sz="2800" dirty="0">
                <a:cs typeface="Calibri"/>
              </a:rPr>
              <a:t>the </a:t>
            </a:r>
            <a:r>
              <a:rPr sz="2800" spc="-5" dirty="0">
                <a:cs typeface="Calibri"/>
              </a:rPr>
              <a:t>signal is </a:t>
            </a:r>
            <a:r>
              <a:rPr sz="2800" spc="-10" dirty="0">
                <a:cs typeface="Calibri"/>
              </a:rPr>
              <a:t>ready </a:t>
            </a:r>
            <a:r>
              <a:rPr sz="2800" spc="-25" dirty="0">
                <a:cs typeface="Calibri"/>
              </a:rPr>
              <a:t>to </a:t>
            </a:r>
            <a:r>
              <a:rPr sz="2800" spc="5" dirty="0">
                <a:cs typeface="Calibri"/>
              </a:rPr>
              <a:t>be  </a:t>
            </a:r>
            <a:r>
              <a:rPr sz="2800" spc="-15" dirty="0">
                <a:cs typeface="Calibri"/>
              </a:rPr>
              <a:t>transmitted </a:t>
            </a:r>
            <a:r>
              <a:rPr sz="2800" spc="-10" dirty="0">
                <a:cs typeface="Calibri"/>
              </a:rPr>
              <a:t>through </a:t>
            </a:r>
            <a:r>
              <a:rPr sz="2800" dirty="0">
                <a:cs typeface="Calibri"/>
              </a:rPr>
              <a:t>the channel. </a:t>
            </a:r>
            <a:r>
              <a:rPr sz="2800" dirty="0" smtClean="0">
                <a:cs typeface="Calibri"/>
              </a:rPr>
              <a:t>And</a:t>
            </a:r>
            <a:r>
              <a:rPr lang="en-US" sz="2800" dirty="0" smtClean="0">
                <a:cs typeface="Calibri"/>
              </a:rPr>
              <a:t> t</a:t>
            </a:r>
            <a:r>
              <a:rPr sz="2800" spc="-25" dirty="0" smtClean="0">
                <a:cs typeface="Calibri"/>
              </a:rPr>
              <a:t>herefore</a:t>
            </a:r>
            <a:r>
              <a:rPr sz="2800" spc="-25" dirty="0">
                <a:cs typeface="Calibri"/>
              </a:rPr>
              <a:t>, </a:t>
            </a:r>
            <a:r>
              <a:rPr sz="2800" spc="-10" dirty="0">
                <a:cs typeface="Calibri"/>
              </a:rPr>
              <a:t>completing </a:t>
            </a:r>
            <a:r>
              <a:rPr sz="2800" dirty="0">
                <a:cs typeface="Calibri"/>
              </a:rPr>
              <a:t>the A/D </a:t>
            </a:r>
            <a:r>
              <a:rPr sz="2800" spc="-20" dirty="0">
                <a:cs typeface="Calibri"/>
              </a:rPr>
              <a:t>conversion </a:t>
            </a:r>
            <a:r>
              <a:rPr sz="2800" dirty="0">
                <a:cs typeface="Calibri"/>
              </a:rPr>
              <a:t>of  an analog</a:t>
            </a:r>
            <a:r>
              <a:rPr sz="2800" spc="10" dirty="0">
                <a:cs typeface="Calibri"/>
              </a:rPr>
              <a:t> </a:t>
            </a:r>
            <a:r>
              <a:rPr sz="2800" spc="-5" dirty="0">
                <a:cs typeface="Calibri"/>
              </a:rPr>
              <a:t>signal.</a:t>
            </a:r>
            <a:endParaRPr sz="2800" dirty="0"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67376" y="3375660"/>
            <a:ext cx="576453" cy="545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24650" y="3883026"/>
            <a:ext cx="184150" cy="1905"/>
          </a:xfrm>
          <a:custGeom>
            <a:avLst/>
            <a:gdLst/>
            <a:ahLst/>
            <a:cxnLst/>
            <a:rect l="l" t="t" r="r" b="b"/>
            <a:pathLst>
              <a:path w="184150" h="1904">
                <a:moveTo>
                  <a:pt x="-9525" y="825"/>
                </a:moveTo>
                <a:lnTo>
                  <a:pt x="193675" y="825"/>
                </a:lnTo>
              </a:path>
            </a:pathLst>
          </a:custGeom>
          <a:ln w="207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21477" y="3341624"/>
            <a:ext cx="688339" cy="579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32526" y="3351277"/>
            <a:ext cx="492125" cy="1905"/>
          </a:xfrm>
          <a:custGeom>
            <a:avLst/>
            <a:gdLst/>
            <a:ahLst/>
            <a:cxnLst/>
            <a:rect l="l" t="t" r="r" b="b"/>
            <a:pathLst>
              <a:path w="492125" h="1904">
                <a:moveTo>
                  <a:pt x="-9525" y="762"/>
                </a:moveTo>
                <a:lnTo>
                  <a:pt x="501650" y="762"/>
                </a:lnTo>
              </a:path>
            </a:pathLst>
          </a:custGeom>
          <a:ln w="2057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127" y="3352800"/>
            <a:ext cx="1905" cy="533400"/>
          </a:xfrm>
          <a:custGeom>
            <a:avLst/>
            <a:gdLst/>
            <a:ahLst/>
            <a:cxnLst/>
            <a:rect l="l" t="t" r="r" b="b"/>
            <a:pathLst>
              <a:path w="1904" h="533400">
                <a:moveTo>
                  <a:pt x="762" y="-9525"/>
                </a:moveTo>
                <a:lnTo>
                  <a:pt x="762" y="542925"/>
                </a:lnTo>
              </a:path>
            </a:pathLst>
          </a:custGeom>
          <a:ln w="2057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7623" y="3377185"/>
            <a:ext cx="24384" cy="5364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99275" y="3340101"/>
            <a:ext cx="205612" cy="570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3426" y="3340101"/>
            <a:ext cx="576199" cy="581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40701" y="3883026"/>
            <a:ext cx="186055" cy="1905"/>
          </a:xfrm>
          <a:custGeom>
            <a:avLst/>
            <a:gdLst/>
            <a:ahLst/>
            <a:cxnLst/>
            <a:rect l="l" t="t" r="r" b="b"/>
            <a:pathLst>
              <a:path w="186054" h="1904">
                <a:moveTo>
                  <a:pt x="-9525" y="825"/>
                </a:moveTo>
                <a:lnTo>
                  <a:pt x="195326" y="825"/>
                </a:lnTo>
              </a:path>
            </a:pathLst>
          </a:custGeom>
          <a:ln w="207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37527" y="3341624"/>
            <a:ext cx="691133" cy="5796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48576" y="3351277"/>
            <a:ext cx="492125" cy="1905"/>
          </a:xfrm>
          <a:custGeom>
            <a:avLst/>
            <a:gdLst/>
            <a:ahLst/>
            <a:cxnLst/>
            <a:rect l="l" t="t" r="r" b="b"/>
            <a:pathLst>
              <a:path w="492125" h="1904">
                <a:moveTo>
                  <a:pt x="-9525" y="762"/>
                </a:moveTo>
                <a:lnTo>
                  <a:pt x="501650" y="762"/>
                </a:lnTo>
              </a:path>
            </a:pathLst>
          </a:custGeom>
          <a:ln w="2057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40701" y="3352800"/>
            <a:ext cx="1905" cy="533400"/>
          </a:xfrm>
          <a:custGeom>
            <a:avLst/>
            <a:gdLst/>
            <a:ahLst/>
            <a:cxnLst/>
            <a:rect l="l" t="t" r="r" b="b"/>
            <a:pathLst>
              <a:path w="1904" h="533400">
                <a:moveTo>
                  <a:pt x="825" y="-9525"/>
                </a:moveTo>
                <a:lnTo>
                  <a:pt x="825" y="542925"/>
                </a:lnTo>
              </a:path>
            </a:pathLst>
          </a:custGeom>
          <a:ln w="207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00972" y="3377185"/>
            <a:ext cx="22859" cy="5364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30641" y="3338576"/>
            <a:ext cx="391159" cy="5750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42452" y="3352800"/>
            <a:ext cx="1905" cy="533400"/>
          </a:xfrm>
          <a:custGeom>
            <a:avLst/>
            <a:gdLst/>
            <a:ahLst/>
            <a:cxnLst/>
            <a:rect l="l" t="t" r="r" b="b"/>
            <a:pathLst>
              <a:path w="1904" h="533400">
                <a:moveTo>
                  <a:pt x="762" y="-9525"/>
                </a:moveTo>
                <a:lnTo>
                  <a:pt x="762" y="542925"/>
                </a:lnTo>
              </a:path>
            </a:pathLst>
          </a:custGeom>
          <a:ln w="2057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25611" y="3895345"/>
            <a:ext cx="620268" cy="243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26502" y="3881502"/>
            <a:ext cx="617855" cy="1905"/>
          </a:xfrm>
          <a:custGeom>
            <a:avLst/>
            <a:gdLst/>
            <a:ahLst/>
            <a:cxnLst/>
            <a:rect l="l" t="t" r="r" b="b"/>
            <a:pathLst>
              <a:path w="617854" h="1904">
                <a:moveTo>
                  <a:pt x="-9524" y="762"/>
                </a:moveTo>
                <a:lnTo>
                  <a:pt x="626999" y="762"/>
                </a:lnTo>
              </a:path>
            </a:pathLst>
          </a:custGeom>
          <a:ln w="2057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361932" y="3377185"/>
            <a:ext cx="22859" cy="5364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63075" y="3340101"/>
            <a:ext cx="206120" cy="5704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6751" y="3349625"/>
            <a:ext cx="1905" cy="533400"/>
          </a:xfrm>
          <a:custGeom>
            <a:avLst/>
            <a:gdLst/>
            <a:ahLst/>
            <a:cxnLst/>
            <a:rect l="l" t="t" r="r" b="b"/>
            <a:pathLst>
              <a:path w="1904" h="533400">
                <a:moveTo>
                  <a:pt x="825" y="-9525"/>
                </a:moveTo>
                <a:lnTo>
                  <a:pt x="825" y="542925"/>
                </a:lnTo>
              </a:path>
            </a:pathLst>
          </a:custGeom>
          <a:ln w="207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10117" y="3896868"/>
            <a:ext cx="65531" cy="243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12275" y="3883026"/>
            <a:ext cx="62230" cy="1905"/>
          </a:xfrm>
          <a:custGeom>
            <a:avLst/>
            <a:gdLst/>
            <a:ahLst/>
            <a:cxnLst/>
            <a:rect l="l" t="t" r="r" b="b"/>
            <a:pathLst>
              <a:path w="62229" h="1904">
                <a:moveTo>
                  <a:pt x="0" y="0"/>
                </a:moveTo>
                <a:lnTo>
                  <a:pt x="30988" y="0"/>
                </a:lnTo>
                <a:lnTo>
                  <a:pt x="30988" y="1650"/>
                </a:lnTo>
                <a:lnTo>
                  <a:pt x="61975" y="1650"/>
                </a:lnTo>
              </a:path>
            </a:pathLst>
          </a:custGeom>
          <a:ln w="1905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69781" y="3374136"/>
            <a:ext cx="22859" cy="5364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671051" y="3340101"/>
            <a:ext cx="513841" cy="57200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72701" y="3352800"/>
            <a:ext cx="1905" cy="532130"/>
          </a:xfrm>
          <a:custGeom>
            <a:avLst/>
            <a:gdLst/>
            <a:ahLst/>
            <a:cxnLst/>
            <a:rect l="l" t="t" r="r" b="b"/>
            <a:pathLst>
              <a:path w="1904" h="532129">
                <a:moveTo>
                  <a:pt x="825" y="-9525"/>
                </a:moveTo>
                <a:lnTo>
                  <a:pt x="825" y="541401"/>
                </a:lnTo>
              </a:path>
            </a:pathLst>
          </a:custGeom>
          <a:ln w="207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557005" y="3896868"/>
            <a:ext cx="106679" cy="2438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58401" y="3883026"/>
            <a:ext cx="93980" cy="1905"/>
          </a:xfrm>
          <a:custGeom>
            <a:avLst/>
            <a:gdLst/>
            <a:ahLst/>
            <a:cxnLst/>
            <a:rect l="l" t="t" r="r" b="b"/>
            <a:pathLst>
              <a:path w="93979" h="1904">
                <a:moveTo>
                  <a:pt x="0" y="0"/>
                </a:moveTo>
                <a:lnTo>
                  <a:pt x="93852" y="0"/>
                </a:lnTo>
                <a:lnTo>
                  <a:pt x="93852" y="1650"/>
                </a:lnTo>
                <a:lnTo>
                  <a:pt x="63500" y="1650"/>
                </a:lnTo>
              </a:path>
            </a:pathLst>
          </a:custGeom>
          <a:ln w="19049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4403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4113" y="461594"/>
            <a:ext cx="423835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dirty="0" smtClean="0">
                <a:latin typeface="+mn-lt"/>
              </a:rPr>
              <a:t>Transmission</a:t>
            </a:r>
            <a:endParaRPr spc="-5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0461" y="1607565"/>
            <a:ext cx="10187189" cy="32630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cs typeface="Calibri"/>
              </a:rPr>
              <a:t>After </a:t>
            </a:r>
            <a:r>
              <a:rPr sz="3200" spc="-5" dirty="0">
                <a:cs typeface="Calibri"/>
              </a:rPr>
              <a:t>encoding </a:t>
            </a:r>
            <a:r>
              <a:rPr sz="3200" dirty="0">
                <a:cs typeface="Calibri"/>
              </a:rPr>
              <a:t>the binary </a:t>
            </a:r>
            <a:r>
              <a:rPr sz="3200" spc="-15" dirty="0">
                <a:cs typeface="Calibri"/>
              </a:rPr>
              <a:t>data, </a:t>
            </a:r>
            <a:r>
              <a:rPr sz="3200" dirty="0">
                <a:cs typeface="Calibri"/>
              </a:rPr>
              <a:t>the </a:t>
            </a:r>
            <a:r>
              <a:rPr sz="3200" spc="-20" dirty="0">
                <a:cs typeface="Calibri"/>
              </a:rPr>
              <a:t>data </a:t>
            </a:r>
            <a:r>
              <a:rPr sz="3200" spc="-5" dirty="0">
                <a:cs typeface="Calibri"/>
              </a:rPr>
              <a:t>is  now </a:t>
            </a:r>
            <a:r>
              <a:rPr sz="3200" spc="-10" dirty="0">
                <a:cs typeface="Calibri"/>
              </a:rPr>
              <a:t>ready </a:t>
            </a:r>
            <a:r>
              <a:rPr sz="3200" spc="-20" dirty="0">
                <a:cs typeface="Calibri"/>
              </a:rPr>
              <a:t>to </a:t>
            </a:r>
            <a:r>
              <a:rPr sz="3200" spc="5" dirty="0">
                <a:cs typeface="Calibri"/>
              </a:rPr>
              <a:t>be </a:t>
            </a:r>
            <a:r>
              <a:rPr sz="3200" spc="-15" dirty="0">
                <a:cs typeface="Calibri"/>
              </a:rPr>
              <a:t>transmitted</a:t>
            </a:r>
            <a:r>
              <a:rPr sz="3200" spc="690" dirty="0">
                <a:cs typeface="Calibri"/>
              </a:rPr>
              <a:t> </a:t>
            </a:r>
            <a:r>
              <a:rPr sz="3200" spc="-10" dirty="0">
                <a:cs typeface="Calibri"/>
              </a:rPr>
              <a:t>through </a:t>
            </a:r>
            <a:r>
              <a:rPr sz="3200" dirty="0">
                <a:cs typeface="Calibri"/>
              </a:rPr>
              <a:t>the  </a:t>
            </a:r>
            <a:r>
              <a:rPr sz="3200" spc="-20" dirty="0">
                <a:cs typeface="Calibri"/>
              </a:rPr>
              <a:t>physical</a:t>
            </a:r>
            <a:r>
              <a:rPr sz="3200" dirty="0">
                <a:cs typeface="Calibri"/>
              </a:rPr>
              <a:t> channel</a:t>
            </a:r>
          </a:p>
          <a:p>
            <a:pPr marL="355600" marR="6350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cs typeface="Calibri"/>
              </a:rPr>
              <a:t>In </a:t>
            </a:r>
            <a:r>
              <a:rPr sz="3200" spc="-10" dirty="0">
                <a:cs typeface="Calibri"/>
              </a:rPr>
              <a:t>order </a:t>
            </a:r>
            <a:r>
              <a:rPr sz="3200" spc="-25" dirty="0">
                <a:cs typeface="Calibri"/>
              </a:rPr>
              <a:t>to </a:t>
            </a:r>
            <a:r>
              <a:rPr sz="3200" spc="-10" dirty="0">
                <a:cs typeface="Calibri"/>
              </a:rPr>
              <a:t>transmit </a:t>
            </a:r>
            <a:r>
              <a:rPr sz="3200" dirty="0">
                <a:cs typeface="Calibri"/>
              </a:rPr>
              <a:t>the </a:t>
            </a:r>
            <a:r>
              <a:rPr sz="3200" spc="-20" dirty="0">
                <a:cs typeface="Calibri"/>
              </a:rPr>
              <a:t>data </a:t>
            </a:r>
            <a:r>
              <a:rPr sz="3200" dirty="0">
                <a:cs typeface="Calibri"/>
              </a:rPr>
              <a:t>in the </a:t>
            </a:r>
            <a:r>
              <a:rPr sz="3200" spc="-20" dirty="0">
                <a:cs typeface="Calibri"/>
              </a:rPr>
              <a:t>physical  </a:t>
            </a:r>
            <a:r>
              <a:rPr sz="3200" dirty="0">
                <a:cs typeface="Calibri"/>
              </a:rPr>
              <a:t>channel </a:t>
            </a:r>
            <a:r>
              <a:rPr sz="3200" spc="-10" dirty="0">
                <a:cs typeface="Calibri"/>
              </a:rPr>
              <a:t>we </a:t>
            </a:r>
            <a:r>
              <a:rPr sz="3200" spc="-15" dirty="0">
                <a:cs typeface="Calibri"/>
              </a:rPr>
              <a:t>must convert </a:t>
            </a:r>
            <a:r>
              <a:rPr sz="3200" dirty="0">
                <a:cs typeface="Calibri"/>
              </a:rPr>
              <a:t>the </a:t>
            </a:r>
            <a:r>
              <a:rPr sz="3200" spc="-20" dirty="0">
                <a:cs typeface="Calibri"/>
              </a:rPr>
              <a:t>data </a:t>
            </a:r>
            <a:r>
              <a:rPr sz="3200" spc="-5" dirty="0">
                <a:cs typeface="Calibri"/>
              </a:rPr>
              <a:t>back </a:t>
            </a:r>
            <a:r>
              <a:rPr sz="3200" spc="-20" dirty="0">
                <a:cs typeface="Calibri"/>
              </a:rPr>
              <a:t>to </a:t>
            </a:r>
            <a:r>
              <a:rPr sz="3200" dirty="0">
                <a:cs typeface="Calibri"/>
              </a:rPr>
              <a:t>an  </a:t>
            </a:r>
            <a:r>
              <a:rPr sz="3200" spc="-5" dirty="0">
                <a:cs typeface="Calibri"/>
              </a:rPr>
              <a:t>electrical</a:t>
            </a:r>
            <a:r>
              <a:rPr sz="3200" spc="-25" dirty="0">
                <a:cs typeface="Calibri"/>
              </a:rPr>
              <a:t> </a:t>
            </a:r>
            <a:r>
              <a:rPr sz="3200" spc="-5" dirty="0">
                <a:cs typeface="Calibri"/>
              </a:rPr>
              <a:t>signal</a:t>
            </a:r>
            <a:endParaRPr sz="3200" dirty="0">
              <a:cs typeface="Calibri"/>
            </a:endParaRPr>
          </a:p>
          <a:p>
            <a:pPr marL="469900" algn="just">
              <a:spcBef>
                <a:spcPts val="690"/>
              </a:spcBef>
            </a:pPr>
            <a:r>
              <a:rPr sz="3200" spc="-5" dirty="0">
                <a:cs typeface="Arial"/>
              </a:rPr>
              <a:t>– </a:t>
            </a:r>
            <a:r>
              <a:rPr sz="3200" spc="-20" dirty="0">
                <a:cs typeface="Calibri"/>
              </a:rPr>
              <a:t>Convert </a:t>
            </a:r>
            <a:r>
              <a:rPr sz="3200" spc="-10" dirty="0">
                <a:cs typeface="Calibri"/>
              </a:rPr>
              <a:t>it back </a:t>
            </a:r>
            <a:r>
              <a:rPr sz="3200" spc="-15" dirty="0">
                <a:cs typeface="Calibri"/>
              </a:rPr>
              <a:t>to </a:t>
            </a:r>
            <a:r>
              <a:rPr sz="3200" spc="-5" dirty="0">
                <a:cs typeface="Calibri"/>
              </a:rPr>
              <a:t>an analog</a:t>
            </a:r>
            <a:r>
              <a:rPr sz="3200" spc="5" dirty="0">
                <a:cs typeface="Calibri"/>
              </a:rPr>
              <a:t> </a:t>
            </a:r>
            <a:r>
              <a:rPr sz="3200" spc="-25" dirty="0">
                <a:cs typeface="Calibri"/>
              </a:rPr>
              <a:t>form</a:t>
            </a:r>
            <a:endParaRPr sz="3200" dirty="0">
              <a:cs typeface="Calibri"/>
            </a:endParaRPr>
          </a:p>
          <a:p>
            <a:pPr marL="355600" indent="-342900" algn="just">
              <a:spcBef>
                <a:spcPts val="75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cs typeface="Calibri"/>
              </a:rPr>
              <a:t>This </a:t>
            </a:r>
            <a:r>
              <a:rPr sz="3200" spc="-10" dirty="0">
                <a:cs typeface="Calibri"/>
              </a:rPr>
              <a:t>process </a:t>
            </a:r>
            <a:r>
              <a:rPr sz="3200" spc="-5" dirty="0">
                <a:cs typeface="Calibri"/>
              </a:rPr>
              <a:t>is called</a:t>
            </a:r>
            <a:r>
              <a:rPr sz="3200" spc="5" dirty="0">
                <a:cs typeface="Calibri"/>
              </a:rPr>
              <a:t> </a:t>
            </a:r>
            <a:r>
              <a:rPr sz="3200" spc="-5" dirty="0">
                <a:cs typeface="Calibri"/>
              </a:rPr>
              <a:t>modulation</a:t>
            </a:r>
            <a:endParaRPr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26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559" y="461594"/>
            <a:ext cx="7112658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What </a:t>
            </a:r>
            <a:r>
              <a:rPr dirty="0"/>
              <a:t>is</a:t>
            </a:r>
            <a:r>
              <a:rPr spc="-55" dirty="0"/>
              <a:t> </a:t>
            </a:r>
            <a:r>
              <a:rPr spc="-5" dirty="0"/>
              <a:t>Communication?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100070" y="1761230"/>
            <a:ext cx="10515600" cy="42910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ts val="365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3205480" algn="l"/>
                <a:tab pos="3685540" algn="l"/>
                <a:tab pos="5843905" algn="l"/>
                <a:tab pos="6802755" algn="l"/>
              </a:tabLst>
            </a:pPr>
            <a:r>
              <a:rPr sz="3200" spc="-5" dirty="0">
                <a:uFill>
                  <a:solidFill>
                    <a:srgbClr val="000000"/>
                  </a:solidFill>
                </a:uFill>
              </a:rPr>
              <a:t>Communication</a:t>
            </a:r>
            <a:r>
              <a:rPr sz="3200" spc="-5" dirty="0"/>
              <a:t>	</a:t>
            </a:r>
            <a:r>
              <a:rPr sz="3200" dirty="0"/>
              <a:t>is	</a:t>
            </a:r>
            <a:r>
              <a:rPr sz="3200" spc="-20" dirty="0"/>
              <a:t>transferring	</a:t>
            </a:r>
            <a:r>
              <a:rPr sz="3200" spc="-15" dirty="0"/>
              <a:t>data	</a:t>
            </a:r>
            <a:r>
              <a:rPr sz="3200" spc="-1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reliably</a:t>
            </a:r>
            <a:r>
              <a:rPr lang="en-US" sz="3200" spc="-1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spc="-15" dirty="0" smtClean="0"/>
              <a:t>from </a:t>
            </a:r>
            <a:r>
              <a:rPr sz="3200" dirty="0"/>
              <a:t>one </a:t>
            </a:r>
            <a:r>
              <a:rPr sz="3200" spc="-10" dirty="0"/>
              <a:t>point </a:t>
            </a:r>
            <a:r>
              <a:rPr sz="3200" spc="-20" dirty="0"/>
              <a:t>to</a:t>
            </a:r>
            <a:r>
              <a:rPr sz="3200" spc="20" dirty="0"/>
              <a:t> </a:t>
            </a:r>
            <a:r>
              <a:rPr sz="3200" dirty="0" smtClean="0"/>
              <a:t>another</a:t>
            </a:r>
            <a:r>
              <a:rPr lang="en-US" sz="3200" dirty="0" smtClean="0"/>
              <a:t>.</a:t>
            </a:r>
          </a:p>
          <a:p>
            <a:pPr marL="12700" indent="0" algn="just">
              <a:lnSpc>
                <a:spcPts val="3650"/>
              </a:lnSpc>
              <a:spcBef>
                <a:spcPts val="105"/>
              </a:spcBef>
              <a:buNone/>
              <a:tabLst>
                <a:tab pos="354965" algn="l"/>
                <a:tab pos="355600" algn="l"/>
                <a:tab pos="3205480" algn="l"/>
                <a:tab pos="3685540" algn="l"/>
                <a:tab pos="5843905" algn="l"/>
                <a:tab pos="6802755" algn="l"/>
              </a:tabLst>
            </a:pPr>
            <a:endParaRPr lang="en-US" sz="3200" dirty="0" smtClean="0"/>
          </a:p>
          <a:p>
            <a:pPr marL="469900" indent="-457200" algn="just">
              <a:lnSpc>
                <a:spcPts val="3650"/>
              </a:lnSpc>
              <a:spcBef>
                <a:spcPts val="105"/>
              </a:spcBef>
              <a:tabLst>
                <a:tab pos="354965" algn="l"/>
                <a:tab pos="355600" algn="l"/>
                <a:tab pos="3205480" algn="l"/>
                <a:tab pos="3685540" algn="l"/>
                <a:tab pos="5843905" algn="l"/>
                <a:tab pos="6802755" algn="l"/>
              </a:tabLst>
            </a:pPr>
            <a:r>
              <a:rPr sz="3200" spc="-20" dirty="0" smtClean="0"/>
              <a:t>Data </a:t>
            </a:r>
            <a:r>
              <a:rPr sz="3200" spc="-10" dirty="0"/>
              <a:t>could </a:t>
            </a:r>
            <a:r>
              <a:rPr sz="3200" spc="-5" dirty="0"/>
              <a:t>be: </a:t>
            </a:r>
            <a:r>
              <a:rPr sz="3200" spc="-10" dirty="0"/>
              <a:t>voice, </a:t>
            </a:r>
            <a:r>
              <a:rPr sz="3200" spc="-15" dirty="0"/>
              <a:t>video, </a:t>
            </a:r>
            <a:r>
              <a:rPr lang="en-US" sz="3200" spc="-10" dirty="0" smtClean="0"/>
              <a:t>images</a:t>
            </a:r>
            <a:r>
              <a:rPr sz="3200" spc="40" dirty="0" smtClean="0"/>
              <a:t> </a:t>
            </a:r>
            <a:r>
              <a:rPr sz="3200" spc="-15" dirty="0"/>
              <a:t>etc</a:t>
            </a:r>
            <a:r>
              <a:rPr sz="3200" spc="-15" dirty="0" smtClean="0"/>
              <a:t>…</a:t>
            </a:r>
            <a:endParaRPr lang="en-US" sz="3200" spc="-15" dirty="0" smtClean="0"/>
          </a:p>
          <a:p>
            <a:pPr marL="12700" indent="0" algn="just">
              <a:lnSpc>
                <a:spcPts val="3650"/>
              </a:lnSpc>
              <a:spcBef>
                <a:spcPts val="105"/>
              </a:spcBef>
              <a:buNone/>
              <a:tabLst>
                <a:tab pos="354965" algn="l"/>
                <a:tab pos="355600" algn="l"/>
                <a:tab pos="3205480" algn="l"/>
                <a:tab pos="3685540" algn="l"/>
                <a:tab pos="5843905" algn="l"/>
                <a:tab pos="6802755" algn="l"/>
              </a:tabLst>
            </a:pPr>
            <a:endParaRPr lang="en-US" sz="3200" spc="-15" dirty="0" smtClean="0"/>
          </a:p>
          <a:p>
            <a:pPr marL="355600" indent="-342900" algn="just"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Communication</a:t>
            </a:r>
            <a:r>
              <a:rPr lang="en-US" sz="3200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3200" spc="-3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system</a:t>
            </a:r>
            <a:endParaRPr lang="en-US" sz="3200" dirty="0" smtClean="0">
              <a:latin typeface="Calibri"/>
              <a:cs typeface="Calibri"/>
            </a:endParaRPr>
          </a:p>
          <a:p>
            <a:pPr marL="469265" marR="22225" indent="0" algn="just">
              <a:lnSpc>
                <a:spcPts val="3030"/>
              </a:lnSpc>
              <a:spcBef>
                <a:spcPts val="730"/>
              </a:spcBef>
              <a:buNone/>
              <a:tabLst>
                <a:tab pos="1205865" algn="l"/>
                <a:tab pos="2452370" algn="l"/>
                <a:tab pos="3289300" algn="l"/>
              </a:tabLst>
            </a:pPr>
            <a:r>
              <a:rPr lang="en-US" sz="3200" spc="-5" dirty="0">
                <a:latin typeface="Calibri"/>
                <a:cs typeface="Calibri"/>
              </a:rPr>
              <a:t>A</a:t>
            </a:r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spc="-60" dirty="0">
                <a:latin typeface="Calibri"/>
                <a:cs typeface="Calibri"/>
              </a:rPr>
              <a:t>s</a:t>
            </a:r>
            <a:r>
              <a:rPr lang="en-US" sz="3200" spc="-25" dirty="0">
                <a:latin typeface="Calibri"/>
                <a:cs typeface="Calibri"/>
              </a:rPr>
              <a:t>y</a:t>
            </a:r>
            <a:r>
              <a:rPr lang="en-US" sz="3200" spc="-45" dirty="0">
                <a:latin typeface="Calibri"/>
                <a:cs typeface="Calibri"/>
              </a:rPr>
              <a:t>s</a:t>
            </a:r>
            <a:r>
              <a:rPr lang="en-US" sz="3200" spc="-35" dirty="0">
                <a:latin typeface="Calibri"/>
                <a:cs typeface="Calibri"/>
              </a:rPr>
              <a:t>t</a:t>
            </a:r>
            <a:r>
              <a:rPr lang="en-US" sz="3200" spc="-5" dirty="0">
                <a:latin typeface="Calibri"/>
                <a:cs typeface="Calibri"/>
              </a:rPr>
              <a:t>em</a:t>
            </a:r>
            <a:r>
              <a:rPr lang="en-US" sz="3200" dirty="0">
                <a:latin typeface="Calibri"/>
                <a:cs typeface="Calibri"/>
              </a:rPr>
              <a:t>	t</a:t>
            </a:r>
            <a:r>
              <a:rPr lang="en-US" sz="3200" spc="-10" dirty="0">
                <a:latin typeface="Calibri"/>
                <a:cs typeface="Calibri"/>
              </a:rPr>
              <a:t>h</a:t>
            </a:r>
            <a:r>
              <a:rPr lang="en-US" sz="3200" spc="-30" dirty="0">
                <a:latin typeface="Calibri"/>
                <a:cs typeface="Calibri"/>
              </a:rPr>
              <a:t>a</a:t>
            </a:r>
            <a:r>
              <a:rPr lang="en-US" sz="3200" spc="-5" dirty="0">
                <a:latin typeface="Calibri"/>
                <a:cs typeface="Calibri"/>
              </a:rPr>
              <a:t>t</a:t>
            </a:r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spc="-5" dirty="0">
                <a:latin typeface="Calibri"/>
                <a:cs typeface="Calibri"/>
              </a:rPr>
              <a:t>al</a:t>
            </a:r>
            <a:r>
              <a:rPr lang="en-US" sz="3200" spc="-15" dirty="0">
                <a:latin typeface="Calibri"/>
                <a:cs typeface="Calibri"/>
              </a:rPr>
              <a:t>lo</a:t>
            </a:r>
            <a:r>
              <a:rPr lang="en-US" sz="3200" spc="-25" dirty="0">
                <a:latin typeface="Calibri"/>
                <a:cs typeface="Calibri"/>
              </a:rPr>
              <a:t>w</a:t>
            </a:r>
            <a:r>
              <a:rPr lang="en-US" sz="3200" spc="-5" dirty="0">
                <a:latin typeface="Calibri"/>
                <a:cs typeface="Calibri"/>
              </a:rPr>
              <a:t>s  transfer of information </a:t>
            </a:r>
            <a:r>
              <a:rPr lang="en-US" sz="3200" spc="-10" dirty="0">
                <a:latin typeface="Calibri"/>
                <a:cs typeface="Calibri"/>
              </a:rPr>
              <a:t>reliably between transmitter and </a:t>
            </a:r>
            <a:r>
              <a:rPr lang="en-US" sz="3200" spc="-10" dirty="0" smtClean="0">
                <a:latin typeface="Calibri"/>
                <a:cs typeface="Calibri"/>
              </a:rPr>
              <a:t>receiver.</a:t>
            </a:r>
            <a:endParaRPr lang="en-US" sz="3200" dirty="0">
              <a:latin typeface="Calibri"/>
              <a:cs typeface="Calibri"/>
            </a:endParaRPr>
          </a:p>
          <a:p>
            <a:pPr marL="469900" indent="-457200">
              <a:lnSpc>
                <a:spcPts val="3650"/>
              </a:lnSpc>
              <a:spcBef>
                <a:spcPts val="105"/>
              </a:spcBef>
              <a:tabLst>
                <a:tab pos="354965" algn="l"/>
                <a:tab pos="355600" algn="l"/>
                <a:tab pos="3205480" algn="l"/>
                <a:tab pos="3685540" algn="l"/>
                <a:tab pos="5843905" algn="l"/>
                <a:tab pos="6802755" algn="l"/>
              </a:tabLst>
            </a:pP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6867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236" y="461594"/>
            <a:ext cx="535305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+mn-lt"/>
              </a:rPr>
              <a:t>Modulation</a:t>
            </a:r>
            <a:endParaRPr spc="-5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2130" y="1558798"/>
            <a:ext cx="9156878" cy="423385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715" indent="-342900" algn="just">
              <a:lnSpc>
                <a:spcPts val="3460"/>
              </a:lnSpc>
              <a:spcBef>
                <a:spcPts val="535"/>
              </a:spcBef>
              <a:buFont typeface="Georgia"/>
              <a:buChar char="•"/>
              <a:tabLst>
                <a:tab pos="354965" algn="l"/>
                <a:tab pos="355600" algn="l"/>
                <a:tab pos="2569845" algn="l"/>
                <a:tab pos="3105150" algn="l"/>
                <a:tab pos="3938904" algn="l"/>
                <a:tab pos="5474970" algn="l"/>
                <a:tab pos="6095365" algn="l"/>
                <a:tab pos="7863840" algn="l"/>
              </a:tabLst>
            </a:pPr>
            <a:r>
              <a:rPr sz="3200" dirty="0">
                <a:latin typeface="Calibri"/>
                <a:cs typeface="Calibri"/>
              </a:rPr>
              <a:t>Modul</a:t>
            </a:r>
            <a:r>
              <a:rPr sz="3200" spc="-20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tion	</a:t>
            </a:r>
            <a:r>
              <a:rPr sz="3200" spc="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s	the	</a:t>
            </a:r>
            <a:r>
              <a:rPr sz="3200" spc="-5" dirty="0">
                <a:latin typeface="Calibri"/>
                <a:cs typeface="Calibri"/>
              </a:rPr>
              <a:t>p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oces</a:t>
            </a:r>
            <a:r>
              <a:rPr sz="3200" dirty="0">
                <a:latin typeface="Calibri"/>
                <a:cs typeface="Calibri"/>
              </a:rPr>
              <a:t>s	of	changing	a  </a:t>
            </a:r>
            <a:r>
              <a:rPr sz="3200" spc="-15" dirty="0">
                <a:latin typeface="Calibri"/>
                <a:cs typeface="Calibri"/>
              </a:rPr>
              <a:t>parameter </a:t>
            </a:r>
            <a:r>
              <a:rPr sz="3200" dirty="0">
                <a:latin typeface="Calibri"/>
                <a:cs typeface="Calibri"/>
              </a:rPr>
              <a:t>of a signal </a:t>
            </a:r>
            <a:r>
              <a:rPr sz="3200" spc="-5" dirty="0">
                <a:latin typeface="Calibri"/>
                <a:cs typeface="Calibri"/>
              </a:rPr>
              <a:t>using </a:t>
            </a:r>
            <a:r>
              <a:rPr sz="3200" dirty="0">
                <a:latin typeface="Calibri"/>
                <a:cs typeface="Calibri"/>
              </a:rPr>
              <a:t>another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signal.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Font typeface="Georgia"/>
              <a:buChar char="•"/>
              <a:tabLst>
                <a:tab pos="354965" algn="l"/>
                <a:tab pos="355600" algn="l"/>
                <a:tab pos="1146175" algn="l"/>
                <a:tab pos="2153920" algn="l"/>
                <a:tab pos="4071620" algn="l"/>
                <a:tab pos="5038090" algn="l"/>
                <a:tab pos="6163945" algn="l"/>
                <a:tab pos="7077075" algn="l"/>
                <a:tab pos="7506970" algn="l"/>
              </a:tabLst>
            </a:pPr>
            <a:r>
              <a:rPr sz="3200" spc="-5" dirty="0">
                <a:latin typeface="Calibri"/>
                <a:cs typeface="Calibri"/>
              </a:rPr>
              <a:t>Th</a:t>
            </a:r>
            <a:r>
              <a:rPr sz="3200" dirty="0">
                <a:latin typeface="Calibri"/>
                <a:cs typeface="Calibri"/>
              </a:rPr>
              <a:t>e	mo</a:t>
            </a:r>
            <a:r>
              <a:rPr sz="3200" spc="-3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	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omm</a:t>
            </a:r>
            <a:r>
              <a:rPr sz="3200" spc="5" dirty="0">
                <a:latin typeface="Calibri"/>
                <a:cs typeface="Calibri"/>
              </a:rPr>
              <a:t>o</a:t>
            </a:r>
            <a:r>
              <a:rPr sz="3200" spc="-5" dirty="0">
                <a:latin typeface="Calibri"/>
                <a:cs typeface="Calibri"/>
              </a:rPr>
              <a:t>nl</a:t>
            </a:r>
            <a:r>
              <a:rPr sz="3200" dirty="0">
                <a:latin typeface="Calibri"/>
                <a:cs typeface="Calibri"/>
              </a:rPr>
              <a:t>y	</a:t>
            </a:r>
            <a:r>
              <a:rPr sz="3200" spc="5" dirty="0">
                <a:latin typeface="Calibri"/>
                <a:cs typeface="Calibri"/>
              </a:rPr>
              <a:t>u</a:t>
            </a:r>
            <a:r>
              <a:rPr sz="3200" spc="-5" dirty="0">
                <a:latin typeface="Calibri"/>
                <a:cs typeface="Calibri"/>
              </a:rPr>
              <a:t>se</a:t>
            </a:r>
            <a:r>
              <a:rPr sz="3200" dirty="0">
                <a:latin typeface="Calibri"/>
                <a:cs typeface="Calibri"/>
              </a:rPr>
              <a:t>d	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10" dirty="0">
                <a:latin typeface="Calibri"/>
                <a:cs typeface="Calibri"/>
              </a:rPr>
              <a:t>g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spc="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l	type	</a:t>
            </a:r>
            <a:r>
              <a:rPr sz="3200" spc="-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s	the  </a:t>
            </a:r>
            <a:r>
              <a:rPr sz="3200" spc="-5" dirty="0">
                <a:latin typeface="Calibri"/>
                <a:cs typeface="Calibri"/>
              </a:rPr>
              <a:t>sinusoidal signal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5" dirty="0">
                <a:latin typeface="Calibri"/>
                <a:cs typeface="Calibri"/>
              </a:rPr>
              <a:t>has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5" dirty="0">
                <a:latin typeface="Calibri"/>
                <a:cs typeface="Calibri"/>
              </a:rPr>
              <a:t>form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:</a:t>
            </a:r>
          </a:p>
          <a:p>
            <a:pPr marL="2756535" lvl="1" algn="just">
              <a:spcBef>
                <a:spcPts val="355"/>
              </a:spcBef>
              <a:tabLst>
                <a:tab pos="2985135" algn="l"/>
                <a:tab pos="3929379" algn="l"/>
              </a:tabLst>
            </a:pPr>
            <a:r>
              <a:rPr sz="3800" spc="-5" dirty="0">
                <a:latin typeface="Calibri"/>
                <a:cs typeface="Calibri"/>
              </a:rPr>
              <a:t>V(t)	</a:t>
            </a:r>
            <a:r>
              <a:rPr sz="3800" dirty="0">
                <a:latin typeface="Calibri"/>
                <a:cs typeface="Calibri"/>
              </a:rPr>
              <a:t>= A </a:t>
            </a:r>
            <a:r>
              <a:rPr sz="3800" spc="-5" dirty="0">
                <a:latin typeface="Calibri"/>
                <a:cs typeface="Calibri"/>
              </a:rPr>
              <a:t>sin </a:t>
            </a:r>
            <a:r>
              <a:rPr sz="3800" dirty="0">
                <a:latin typeface="Calibri"/>
                <a:cs typeface="Calibri"/>
              </a:rPr>
              <a:t>( </a:t>
            </a:r>
            <a:r>
              <a:rPr sz="3800" spc="10" dirty="0">
                <a:latin typeface="Calibri"/>
                <a:cs typeface="Calibri"/>
              </a:rPr>
              <a:t>wt </a:t>
            </a:r>
            <a:r>
              <a:rPr sz="3800" dirty="0">
                <a:latin typeface="Calibri"/>
                <a:cs typeface="Calibri"/>
              </a:rPr>
              <a:t>+ θ</a:t>
            </a:r>
            <a:r>
              <a:rPr sz="3800" spc="-6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)</a:t>
            </a:r>
          </a:p>
          <a:p>
            <a:pPr marL="12700" algn="just">
              <a:spcBef>
                <a:spcPts val="434"/>
              </a:spcBef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Calibri"/>
                <a:cs typeface="Calibri"/>
              </a:rPr>
              <a:t>			</a:t>
            </a:r>
            <a:r>
              <a:rPr sz="3200" dirty="0" smtClean="0">
                <a:latin typeface="Calibri"/>
                <a:cs typeface="Calibri"/>
              </a:rPr>
              <a:t>A </a:t>
            </a:r>
            <a:r>
              <a:rPr sz="3200" dirty="0">
                <a:latin typeface="Calibri"/>
                <a:cs typeface="Calibri"/>
              </a:rPr>
              <a:t>: </a:t>
            </a:r>
            <a:r>
              <a:rPr sz="3200" spc="-5" dirty="0">
                <a:latin typeface="Calibri"/>
                <a:cs typeface="Calibri"/>
              </a:rPr>
              <a:t>amplitude </a:t>
            </a:r>
            <a:r>
              <a:rPr sz="3200" dirty="0">
                <a:latin typeface="Calibri"/>
                <a:cs typeface="Calibri"/>
              </a:rPr>
              <a:t>of the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signa</a:t>
            </a:r>
            <a:r>
              <a:rPr lang="en-US" sz="3200" spc="-5" dirty="0" smtClean="0">
                <a:latin typeface="Calibri"/>
                <a:cs typeface="Calibri"/>
              </a:rPr>
              <a:t>l</a:t>
            </a:r>
            <a:endParaRPr sz="3200" dirty="0">
              <a:latin typeface="Calibri"/>
              <a:cs typeface="Calibri"/>
            </a:endParaRPr>
          </a:p>
          <a:p>
            <a:pPr marL="12700" algn="just">
              <a:spcBef>
                <a:spcPts val="384"/>
              </a:spcBef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Calibri"/>
                <a:cs typeface="Calibri"/>
              </a:rPr>
              <a:t>			</a:t>
            </a:r>
            <a:r>
              <a:rPr sz="3200" dirty="0" smtClean="0">
                <a:latin typeface="Calibri"/>
                <a:cs typeface="Calibri"/>
              </a:rPr>
              <a:t>w </a:t>
            </a:r>
            <a:r>
              <a:rPr sz="3200" dirty="0">
                <a:latin typeface="Calibri"/>
                <a:cs typeface="Calibri"/>
              </a:rPr>
              <a:t>: </a:t>
            </a:r>
            <a:r>
              <a:rPr sz="3200" spc="-10" dirty="0">
                <a:latin typeface="Calibri"/>
                <a:cs typeface="Calibri"/>
              </a:rPr>
              <a:t>radian </a:t>
            </a:r>
            <a:r>
              <a:rPr sz="3200" spc="-5" dirty="0">
                <a:latin typeface="Calibri"/>
                <a:cs typeface="Calibri"/>
              </a:rPr>
              <a:t>frequency</a:t>
            </a:r>
            <a:endParaRPr sz="3200" dirty="0">
              <a:latin typeface="Calibri"/>
              <a:cs typeface="Calibri"/>
            </a:endParaRPr>
          </a:p>
          <a:p>
            <a:pPr marL="12700" algn="just">
              <a:spcBef>
                <a:spcPts val="385"/>
              </a:spcBef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Calibri"/>
                <a:cs typeface="Calibri"/>
              </a:rPr>
              <a:t>			</a:t>
            </a:r>
            <a:r>
              <a:rPr sz="3200" dirty="0" smtClean="0">
                <a:latin typeface="Calibri"/>
                <a:cs typeface="Calibri"/>
              </a:rPr>
              <a:t>θ </a:t>
            </a:r>
            <a:r>
              <a:rPr sz="3200" dirty="0">
                <a:latin typeface="Calibri"/>
                <a:cs typeface="Calibri"/>
              </a:rPr>
              <a:t>: Phase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shift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7255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9262" y="461594"/>
            <a:ext cx="6426557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Modulation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5161" y="2192859"/>
            <a:ext cx="9916732" cy="36837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 smtClean="0">
                <a:latin typeface="Calibri"/>
                <a:cs typeface="Calibri"/>
              </a:rPr>
              <a:t>If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carrier </a:t>
            </a:r>
            <a:r>
              <a:rPr sz="3200" dirty="0">
                <a:latin typeface="Calibri"/>
                <a:cs typeface="Calibri"/>
              </a:rPr>
              <a:t>signal amplitude </a:t>
            </a:r>
            <a:r>
              <a:rPr sz="3200" spc="-5" dirty="0">
                <a:latin typeface="Calibri"/>
                <a:cs typeface="Calibri"/>
              </a:rPr>
              <a:t>changes  in </a:t>
            </a:r>
            <a:r>
              <a:rPr sz="3200" spc="-10" dirty="0">
                <a:latin typeface="Calibri"/>
                <a:cs typeface="Calibri"/>
              </a:rPr>
              <a:t>accordance </a:t>
            </a:r>
            <a:r>
              <a:rPr sz="3200" dirty="0">
                <a:latin typeface="Calibri"/>
                <a:cs typeface="Calibri"/>
              </a:rPr>
              <a:t>with the </a:t>
            </a:r>
            <a:r>
              <a:rPr sz="3200" spc="-5" dirty="0">
                <a:latin typeface="Calibri"/>
                <a:cs typeface="Calibri"/>
              </a:rPr>
              <a:t>message </a:t>
            </a:r>
            <a:r>
              <a:rPr sz="3200" dirty="0" smtClean="0">
                <a:latin typeface="Calibri"/>
                <a:cs typeface="Calibri"/>
              </a:rPr>
              <a:t>signal</a:t>
            </a:r>
            <a:r>
              <a:rPr lang="en-US" sz="3200" dirty="0" smtClean="0">
                <a:latin typeface="Calibri"/>
                <a:cs typeface="Calibri"/>
              </a:rPr>
              <a:t>,</a:t>
            </a:r>
            <a:r>
              <a:rPr sz="3200" spc="565" dirty="0" smtClean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then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process </a:t>
            </a:r>
            <a:r>
              <a:rPr lang="en-US" sz="3200" spc="-10" dirty="0" smtClean="0">
                <a:latin typeface="Calibri"/>
                <a:cs typeface="Calibri"/>
              </a:rPr>
              <a:t>is called as </a:t>
            </a:r>
            <a:r>
              <a:rPr sz="3200" b="1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amplitude</a:t>
            </a:r>
            <a:r>
              <a:rPr sz="3200" b="1" spc="-4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modulation</a:t>
            </a:r>
            <a:r>
              <a:rPr lang="en-US" sz="320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30"/>
              </a:spcBef>
              <a:buFont typeface="Arial"/>
              <a:buChar char="•"/>
            </a:pPr>
            <a:endParaRPr sz="4650" dirty="0">
              <a:latin typeface="Times New Roman"/>
              <a:cs typeface="Times New Roman"/>
            </a:endParaRPr>
          </a:p>
          <a:p>
            <a:pPr marL="355600" marR="5080" indent="-342900" algn="just"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If </a:t>
            </a:r>
            <a:r>
              <a:rPr sz="3200" dirty="0" smtClean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carrier signal frequency changes  in </a:t>
            </a:r>
            <a:r>
              <a:rPr sz="3200" spc="-10" dirty="0">
                <a:latin typeface="Calibri"/>
                <a:cs typeface="Calibri"/>
              </a:rPr>
              <a:t>accordance </a:t>
            </a:r>
            <a:r>
              <a:rPr sz="3200" dirty="0">
                <a:latin typeface="Calibri"/>
                <a:cs typeface="Calibri"/>
              </a:rPr>
              <a:t>with the </a:t>
            </a:r>
            <a:r>
              <a:rPr sz="3200" spc="-5" dirty="0">
                <a:latin typeface="Calibri"/>
                <a:cs typeface="Calibri"/>
              </a:rPr>
              <a:t>message </a:t>
            </a:r>
            <a:r>
              <a:rPr sz="3200" dirty="0" smtClean="0">
                <a:latin typeface="Calibri"/>
                <a:cs typeface="Calibri"/>
              </a:rPr>
              <a:t>signal</a:t>
            </a:r>
            <a:r>
              <a:rPr lang="en-US" sz="3200" dirty="0" smtClean="0">
                <a:latin typeface="Calibri"/>
                <a:cs typeface="Calibri"/>
              </a:rPr>
              <a:t>,</a:t>
            </a:r>
            <a:r>
              <a:rPr sz="3200" spc="565" dirty="0" smtClean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then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this </a:t>
            </a:r>
            <a:r>
              <a:rPr sz="3200" spc="-10" dirty="0" smtClean="0">
                <a:latin typeface="Calibri"/>
                <a:cs typeface="Calibri"/>
              </a:rPr>
              <a:t>process</a:t>
            </a:r>
            <a:r>
              <a:rPr lang="en-US" sz="3200" spc="-10" dirty="0" smtClean="0">
                <a:latin typeface="Calibri"/>
                <a:cs typeface="Calibri"/>
              </a:rPr>
              <a:t> is known as 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b="1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frequency</a:t>
            </a:r>
            <a:r>
              <a:rPr sz="3200" b="1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modulation</a:t>
            </a:r>
            <a:r>
              <a:rPr lang="en-US" sz="3200" b="1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.</a:t>
            </a:r>
            <a:endParaRPr sz="32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100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2587" y="461594"/>
            <a:ext cx="824174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Modulation </a:t>
            </a:r>
            <a:r>
              <a:rPr spc="-40" dirty="0">
                <a:latin typeface="+mn-lt"/>
              </a:rPr>
              <a:t>Types </a:t>
            </a:r>
            <a:r>
              <a:rPr lang="en-US" spc="-40" dirty="0" smtClean="0">
                <a:latin typeface="+mn-lt"/>
              </a:rPr>
              <a:t>- </a:t>
            </a:r>
            <a:r>
              <a:rPr dirty="0" smtClean="0">
                <a:latin typeface="+mn-lt"/>
              </a:rPr>
              <a:t>AM</a:t>
            </a:r>
            <a:endParaRPr spc="-105" dirty="0">
              <a:latin typeface="+mn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3346" y="1608660"/>
            <a:ext cx="7920508" cy="4432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3106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0011" y="461594"/>
            <a:ext cx="807431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Modulation </a:t>
            </a:r>
            <a:r>
              <a:rPr spc="-40" dirty="0" smtClean="0">
                <a:latin typeface="+mn-lt"/>
              </a:rPr>
              <a:t>Types</a:t>
            </a:r>
            <a:r>
              <a:rPr lang="en-US" spc="-40" dirty="0" smtClean="0">
                <a:latin typeface="+mn-lt"/>
              </a:rPr>
              <a:t> -</a:t>
            </a:r>
            <a:r>
              <a:rPr spc="-40" dirty="0" smtClean="0">
                <a:latin typeface="+mn-lt"/>
              </a:rPr>
              <a:t> </a:t>
            </a:r>
            <a:r>
              <a:rPr dirty="0" smtClean="0">
                <a:latin typeface="+mn-lt"/>
              </a:rPr>
              <a:t>FM</a:t>
            </a:r>
            <a:r>
              <a:rPr dirty="0">
                <a:latin typeface="+mn-lt"/>
              </a:rPr>
              <a:t>,</a:t>
            </a:r>
            <a:r>
              <a:rPr spc="-10" dirty="0">
                <a:latin typeface="+mn-lt"/>
              </a:rPr>
              <a:t> </a:t>
            </a:r>
            <a:r>
              <a:rPr spc="-105" dirty="0">
                <a:latin typeface="+mn-lt"/>
              </a:rPr>
              <a:t>PAM</a:t>
            </a:r>
          </a:p>
        </p:txBody>
      </p:sp>
      <p:sp>
        <p:nvSpPr>
          <p:cNvPr id="3" name="object 3"/>
          <p:cNvSpPr/>
          <p:nvPr/>
        </p:nvSpPr>
        <p:spPr>
          <a:xfrm>
            <a:off x="1931831" y="1532586"/>
            <a:ext cx="7482625" cy="4391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8202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285" y="461594"/>
            <a:ext cx="717748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latin typeface="+mn-lt"/>
              </a:rPr>
              <a:t>Digital </a:t>
            </a:r>
            <a:r>
              <a:rPr spc="-20" dirty="0">
                <a:latin typeface="+mn-lt"/>
              </a:rPr>
              <a:t>Data</a:t>
            </a:r>
            <a:r>
              <a:rPr spc="-25" dirty="0">
                <a:latin typeface="+mn-lt"/>
              </a:rPr>
              <a:t> </a:t>
            </a:r>
            <a:r>
              <a:rPr spc="-30" dirty="0">
                <a:latin typeface="+mn-lt"/>
              </a:rPr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6372" y="1607565"/>
            <a:ext cx="9440214" cy="33887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33475" indent="-342900" algn="just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There are </a:t>
            </a:r>
            <a:r>
              <a:rPr sz="3200" spc="-10" dirty="0">
                <a:latin typeface="Calibri"/>
                <a:cs typeface="Calibri"/>
              </a:rPr>
              <a:t>two </a:t>
            </a:r>
            <a:r>
              <a:rPr sz="3200" dirty="0">
                <a:latin typeface="Calibri"/>
                <a:cs typeface="Calibri"/>
              </a:rPr>
              <a:t>types of </a:t>
            </a:r>
            <a:r>
              <a:rPr sz="3200" spc="-10" dirty="0">
                <a:latin typeface="Calibri"/>
                <a:cs typeface="Calibri"/>
              </a:rPr>
              <a:t>Digital </a:t>
            </a:r>
            <a:r>
              <a:rPr sz="3200" spc="-20" dirty="0">
                <a:latin typeface="Calibri"/>
                <a:cs typeface="Calibri"/>
              </a:rPr>
              <a:t>Data  </a:t>
            </a:r>
            <a:r>
              <a:rPr sz="3200" spc="-25" dirty="0">
                <a:latin typeface="Calibri"/>
                <a:cs typeface="Calibri"/>
              </a:rPr>
              <a:t>Transmission:</a:t>
            </a:r>
            <a:endParaRPr sz="3200" dirty="0">
              <a:latin typeface="Calibri"/>
              <a:cs typeface="Calibri"/>
            </a:endParaRPr>
          </a:p>
          <a:p>
            <a:pPr algn="just">
              <a:spcBef>
                <a:spcPts val="5"/>
              </a:spcBef>
              <a:buFont typeface="Arial"/>
              <a:buChar char="•"/>
            </a:pPr>
            <a:endParaRPr sz="4600" dirty="0">
              <a:latin typeface="Times New Roman"/>
              <a:cs typeface="Times New Roman"/>
            </a:endParaRPr>
          </a:p>
          <a:p>
            <a:pPr marL="837565" lvl="1" indent="-368300" algn="just">
              <a:buAutoNum type="arabicParenR"/>
              <a:tabLst>
                <a:tab pos="838200" algn="l"/>
              </a:tabLst>
            </a:pPr>
            <a:r>
              <a:rPr sz="2800" spc="-5" dirty="0">
                <a:latin typeface="Calibri"/>
                <a:cs typeface="Calibri"/>
              </a:rPr>
              <a:t>Base-Band </a:t>
            </a: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transmission</a:t>
            </a:r>
            <a:endParaRPr sz="2800" dirty="0">
              <a:latin typeface="Calibri"/>
              <a:cs typeface="Calibri"/>
            </a:endParaRPr>
          </a:p>
          <a:p>
            <a:pPr marL="1612900" lvl="2" indent="-229235" algn="just">
              <a:spcBef>
                <a:spcPts val="54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dirty="0">
                <a:latin typeface="Calibri"/>
                <a:cs typeface="Calibri"/>
              </a:rPr>
              <a:t>Uses </a:t>
            </a:r>
            <a:r>
              <a:rPr sz="2000" spc="-5" dirty="0">
                <a:latin typeface="Calibri"/>
                <a:cs typeface="Calibri"/>
              </a:rPr>
              <a:t>low frequency carrier signal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transmit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data</a:t>
            </a:r>
            <a:endParaRPr sz="2000" dirty="0">
              <a:latin typeface="Calibri"/>
              <a:cs typeface="Calibri"/>
            </a:endParaRPr>
          </a:p>
          <a:p>
            <a:pPr marL="837565" lvl="1" indent="-368300" algn="just">
              <a:spcBef>
                <a:spcPts val="615"/>
              </a:spcBef>
              <a:buAutoNum type="arabicParenR"/>
              <a:tabLst>
                <a:tab pos="838200" algn="l"/>
              </a:tabLst>
            </a:pPr>
            <a:r>
              <a:rPr sz="2800" spc="-10" dirty="0">
                <a:latin typeface="Calibri"/>
                <a:cs typeface="Calibri"/>
              </a:rPr>
              <a:t>Band-Pass </a:t>
            </a: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transmission</a:t>
            </a:r>
            <a:endParaRPr sz="2800" dirty="0">
              <a:latin typeface="Calibri"/>
              <a:cs typeface="Calibri"/>
            </a:endParaRPr>
          </a:p>
          <a:p>
            <a:pPr marL="1612900" lvl="2" indent="-229235" algn="just">
              <a:spcBef>
                <a:spcPts val="535"/>
              </a:spcBef>
              <a:buFont typeface="Arial"/>
              <a:buChar char="–"/>
              <a:tabLst>
                <a:tab pos="1613535" algn="l"/>
              </a:tabLst>
            </a:pPr>
            <a:r>
              <a:rPr sz="2000" spc="-5" dirty="0">
                <a:latin typeface="Calibri"/>
                <a:cs typeface="Calibri"/>
              </a:rPr>
              <a:t>Uses high frequency carrier signal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transmit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data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9466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3504" y="461594"/>
            <a:ext cx="465420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latin typeface="+mn-lt"/>
              </a:rPr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0158" y="1407247"/>
            <a:ext cx="10019764" cy="49891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5" dirty="0">
                <a:uFill>
                  <a:solidFill>
                    <a:srgbClr val="000000"/>
                  </a:solidFill>
                </a:uFill>
                <a:cs typeface="Calibri"/>
              </a:rPr>
              <a:t>Transmission </a:t>
            </a:r>
            <a:r>
              <a:rPr sz="3200" spc="-5" dirty="0">
                <a:uFill>
                  <a:solidFill>
                    <a:srgbClr val="000000"/>
                  </a:solidFill>
                </a:uFill>
                <a:cs typeface="Calibri"/>
              </a:rPr>
              <a:t>bandwidth:</a:t>
            </a:r>
            <a:r>
              <a:rPr sz="3200" spc="-5" dirty="0">
                <a:cs typeface="Calibri"/>
              </a:rPr>
              <a:t> </a:t>
            </a:r>
            <a:r>
              <a:rPr sz="3200" dirty="0">
                <a:cs typeface="Calibri"/>
              </a:rPr>
              <a:t>the </a:t>
            </a:r>
            <a:r>
              <a:rPr sz="3200" spc="-10" dirty="0">
                <a:cs typeface="Calibri"/>
              </a:rPr>
              <a:t>transmission  </a:t>
            </a:r>
            <a:r>
              <a:rPr sz="3200" dirty="0">
                <a:cs typeface="Calibri"/>
              </a:rPr>
              <a:t>bandwidth of a </a:t>
            </a:r>
            <a:r>
              <a:rPr sz="3200" spc="-10" dirty="0">
                <a:cs typeface="Calibri"/>
              </a:rPr>
              <a:t>communication </a:t>
            </a:r>
            <a:r>
              <a:rPr sz="3200" spc="-30" dirty="0">
                <a:cs typeface="Calibri"/>
              </a:rPr>
              <a:t>system </a:t>
            </a:r>
            <a:r>
              <a:rPr sz="3200" spc="-5" dirty="0">
                <a:cs typeface="Calibri"/>
              </a:rPr>
              <a:t>is </a:t>
            </a:r>
            <a:r>
              <a:rPr sz="3200" dirty="0">
                <a:cs typeface="Calibri"/>
              </a:rPr>
              <a:t>the  </a:t>
            </a:r>
            <a:r>
              <a:rPr sz="3200" spc="-5" dirty="0">
                <a:cs typeface="Calibri"/>
              </a:rPr>
              <a:t>band </a:t>
            </a:r>
            <a:r>
              <a:rPr sz="3200" dirty="0">
                <a:cs typeface="Calibri"/>
              </a:rPr>
              <a:t>of </a:t>
            </a:r>
            <a:r>
              <a:rPr sz="3200" spc="-5" dirty="0">
                <a:cs typeface="Calibri"/>
              </a:rPr>
              <a:t>frequencies allowed </a:t>
            </a:r>
            <a:r>
              <a:rPr sz="3200" spc="-30" dirty="0">
                <a:cs typeface="Calibri"/>
              </a:rPr>
              <a:t>for </a:t>
            </a:r>
            <a:r>
              <a:rPr sz="3200" dirty="0">
                <a:cs typeface="Calibri"/>
              </a:rPr>
              <a:t>signal  </a:t>
            </a:r>
            <a:r>
              <a:rPr sz="3200" spc="-5" dirty="0">
                <a:cs typeface="Calibri"/>
              </a:rPr>
              <a:t>transmission, </a:t>
            </a:r>
            <a:r>
              <a:rPr sz="3200" dirty="0">
                <a:cs typeface="Calibri"/>
              </a:rPr>
              <a:t>in </a:t>
            </a:r>
            <a:r>
              <a:rPr sz="3200" spc="-5" dirty="0">
                <a:cs typeface="Calibri"/>
              </a:rPr>
              <a:t>another </a:t>
            </a:r>
            <a:r>
              <a:rPr sz="3200" spc="-15" dirty="0">
                <a:cs typeface="Calibri"/>
              </a:rPr>
              <a:t>word </a:t>
            </a:r>
            <a:r>
              <a:rPr sz="3200" spc="-5" dirty="0">
                <a:cs typeface="Calibri"/>
              </a:rPr>
              <a:t>it is </a:t>
            </a:r>
            <a:r>
              <a:rPr sz="3200" dirty="0">
                <a:cs typeface="Calibri"/>
              </a:rPr>
              <a:t>the </a:t>
            </a:r>
            <a:r>
              <a:rPr sz="3200" spc="-5" dirty="0">
                <a:cs typeface="Calibri"/>
              </a:rPr>
              <a:t>band </a:t>
            </a:r>
            <a:r>
              <a:rPr sz="3200" dirty="0">
                <a:cs typeface="Calibri"/>
              </a:rPr>
              <a:t>of  </a:t>
            </a:r>
            <a:r>
              <a:rPr sz="3200" spc="-5" dirty="0">
                <a:cs typeface="Calibri"/>
              </a:rPr>
              <a:t>frequencies </a:t>
            </a:r>
            <a:r>
              <a:rPr sz="3200" spc="-15" dirty="0">
                <a:cs typeface="Calibri"/>
              </a:rPr>
              <a:t>at </a:t>
            </a:r>
            <a:r>
              <a:rPr sz="3200" dirty="0">
                <a:cs typeface="Calibri"/>
              </a:rPr>
              <a:t>which </a:t>
            </a:r>
            <a:r>
              <a:rPr sz="3200" spc="-15" dirty="0">
                <a:cs typeface="Calibri"/>
              </a:rPr>
              <a:t>we are </a:t>
            </a:r>
            <a:r>
              <a:rPr sz="3200" spc="-10" dirty="0">
                <a:cs typeface="Calibri"/>
              </a:rPr>
              <a:t>allowed </a:t>
            </a:r>
            <a:r>
              <a:rPr sz="3200" spc="-5" dirty="0" smtClean="0">
                <a:cs typeface="Calibri"/>
              </a:rPr>
              <a:t> </a:t>
            </a:r>
            <a:r>
              <a:rPr sz="3200" spc="-45" dirty="0">
                <a:cs typeface="Calibri"/>
              </a:rPr>
              <a:t>to  </a:t>
            </a:r>
            <a:r>
              <a:rPr sz="3200" spc="-10" dirty="0">
                <a:cs typeface="Calibri"/>
              </a:rPr>
              <a:t>transmit </a:t>
            </a:r>
            <a:r>
              <a:rPr sz="3200" dirty="0">
                <a:cs typeface="Calibri"/>
              </a:rPr>
              <a:t>the</a:t>
            </a:r>
            <a:r>
              <a:rPr sz="3200" spc="25" dirty="0">
                <a:cs typeface="Calibri"/>
              </a:rPr>
              <a:t> </a:t>
            </a:r>
            <a:r>
              <a:rPr sz="3200" spc="-15" dirty="0">
                <a:cs typeface="Calibri"/>
              </a:rPr>
              <a:t>data</a:t>
            </a:r>
            <a:r>
              <a:rPr sz="3200" spc="-15" dirty="0" smtClean="0">
                <a:cs typeface="Calibri"/>
              </a:rPr>
              <a:t>.</a:t>
            </a:r>
            <a:endParaRPr lang="en-US" sz="3200" spc="-15" dirty="0" smtClean="0">
              <a:cs typeface="Calibri"/>
            </a:endParaRPr>
          </a:p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dirty="0">
                <a:uFill>
                  <a:solidFill>
                    <a:srgbClr val="000000"/>
                  </a:solidFill>
                </a:uFill>
                <a:cs typeface="Calibri"/>
              </a:rPr>
              <a:t>Bit </a:t>
            </a:r>
            <a:r>
              <a:rPr lang="en-US" sz="3200" spc="-20" dirty="0" smtClean="0">
                <a:uFill>
                  <a:solidFill>
                    <a:srgbClr val="000000"/>
                  </a:solidFill>
                </a:uFill>
                <a:cs typeface="Calibri"/>
              </a:rPr>
              <a:t>Rate</a:t>
            </a:r>
            <a:r>
              <a:rPr lang="en-US" sz="3200" dirty="0" smtClean="0">
                <a:uFill>
                  <a:solidFill>
                    <a:srgbClr val="000000"/>
                  </a:solidFill>
                </a:uFill>
                <a:cs typeface="Calibri"/>
              </a:rPr>
              <a:t>:</a:t>
            </a:r>
            <a:r>
              <a:rPr lang="en-US" sz="3200" dirty="0" smtClean="0">
                <a:cs typeface="Calibri"/>
              </a:rPr>
              <a:t> It is </a:t>
            </a:r>
            <a:r>
              <a:rPr lang="en-US" sz="3200" dirty="0">
                <a:cs typeface="Calibri"/>
              </a:rPr>
              <a:t>the </a:t>
            </a:r>
            <a:r>
              <a:rPr lang="en-US" sz="3200" spc="-5" dirty="0">
                <a:cs typeface="Calibri"/>
              </a:rPr>
              <a:t>number </a:t>
            </a:r>
            <a:r>
              <a:rPr lang="en-US" sz="3200" dirty="0">
                <a:cs typeface="Calibri"/>
              </a:rPr>
              <a:t>of </a:t>
            </a:r>
            <a:r>
              <a:rPr lang="en-US" sz="3200" spc="-10" dirty="0">
                <a:cs typeface="Calibri"/>
              </a:rPr>
              <a:t>bits </a:t>
            </a:r>
            <a:r>
              <a:rPr lang="en-US" sz="3200" spc="-20" dirty="0">
                <a:cs typeface="Calibri"/>
              </a:rPr>
              <a:t>transferred  </a:t>
            </a:r>
            <a:r>
              <a:rPr lang="en-US" sz="3200" spc="-10" dirty="0">
                <a:cs typeface="Calibri"/>
              </a:rPr>
              <a:t>between </a:t>
            </a:r>
            <a:r>
              <a:rPr lang="en-US" sz="3200" spc="-5" dirty="0">
                <a:cs typeface="Calibri"/>
              </a:rPr>
              <a:t>devices per</a:t>
            </a:r>
            <a:r>
              <a:rPr lang="en-US" sz="3200" spc="-45" dirty="0">
                <a:cs typeface="Calibri"/>
              </a:rPr>
              <a:t> </a:t>
            </a:r>
            <a:r>
              <a:rPr lang="en-US" sz="3200" spc="-10" dirty="0" smtClean="0">
                <a:cs typeface="Calibri"/>
              </a:rPr>
              <a:t>second.</a:t>
            </a:r>
            <a:r>
              <a:rPr lang="en-US" sz="3200" dirty="0">
                <a:cs typeface="Calibri"/>
              </a:rPr>
              <a:t> If each </a:t>
            </a:r>
            <a:r>
              <a:rPr lang="en-US" sz="3200" spc="-5" dirty="0">
                <a:cs typeface="Calibri"/>
              </a:rPr>
              <a:t>bit </a:t>
            </a:r>
            <a:r>
              <a:rPr lang="en-US" sz="3200" dirty="0">
                <a:cs typeface="Calibri"/>
              </a:rPr>
              <a:t>is </a:t>
            </a:r>
            <a:r>
              <a:rPr lang="en-US" sz="3200" spc="-15" dirty="0">
                <a:cs typeface="Calibri"/>
              </a:rPr>
              <a:t>represented </a:t>
            </a:r>
            <a:r>
              <a:rPr lang="en-US" sz="3200" spc="-10" dirty="0">
                <a:cs typeface="Calibri"/>
              </a:rPr>
              <a:t>by </a:t>
            </a:r>
            <a:r>
              <a:rPr lang="en-US" sz="3200" dirty="0">
                <a:cs typeface="Calibri"/>
              </a:rPr>
              <a:t>a </a:t>
            </a:r>
            <a:r>
              <a:rPr lang="en-US" sz="3200" spc="-5" dirty="0">
                <a:cs typeface="Calibri"/>
              </a:rPr>
              <a:t>pulse </a:t>
            </a:r>
            <a:r>
              <a:rPr lang="en-US" sz="3200" dirty="0">
                <a:cs typeface="Calibri"/>
              </a:rPr>
              <a:t>of width  </a:t>
            </a:r>
            <a:r>
              <a:rPr lang="en-US" sz="3200" dirty="0" smtClean="0"/>
              <a:t>T</a:t>
            </a:r>
            <a:r>
              <a:rPr lang="en-US" sz="3200" baseline="-25000" dirty="0" smtClean="0"/>
              <a:t>b</a:t>
            </a:r>
            <a:r>
              <a:rPr lang="en-US" sz="3200" spc="-5" dirty="0" smtClean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then </a:t>
            </a:r>
            <a:r>
              <a:rPr lang="en-US" sz="3200" dirty="0">
                <a:cs typeface="Calibri"/>
              </a:rPr>
              <a:t>the </a:t>
            </a:r>
            <a:r>
              <a:rPr lang="en-US" sz="3200" spc="-5" dirty="0">
                <a:cs typeface="Calibri"/>
              </a:rPr>
              <a:t>bit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35" dirty="0" smtClean="0">
                <a:cs typeface="Calibri"/>
              </a:rPr>
              <a:t>rate is</a:t>
            </a:r>
          </a:p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endParaRPr lang="en-US" sz="3200" dirty="0">
              <a:cs typeface="Calibri"/>
            </a:endParaRPr>
          </a:p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endParaRPr lang="en-US" sz="3200" dirty="0">
              <a:cs typeface="Calibri"/>
            </a:endParaRPr>
          </a:p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endParaRPr sz="3200" dirty="0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200" y="5047297"/>
            <a:ext cx="35147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98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8461" y="526477"/>
            <a:ext cx="8806375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spc="-10" dirty="0">
                <a:latin typeface="+mn-lt"/>
              </a:rPr>
              <a:t>Example </a:t>
            </a:r>
            <a:r>
              <a:rPr sz="3600" dirty="0">
                <a:latin typeface="+mn-lt"/>
              </a:rPr>
              <a:t>– Bit </a:t>
            </a:r>
            <a:r>
              <a:rPr sz="3600" spc="-40" dirty="0">
                <a:latin typeface="+mn-lt"/>
              </a:rPr>
              <a:t>rate</a:t>
            </a:r>
            <a:r>
              <a:rPr sz="3600" spc="-114" dirty="0">
                <a:latin typeface="+mn-lt"/>
              </a:rPr>
              <a:t> </a:t>
            </a:r>
            <a:r>
              <a:rPr sz="3600" spc="-5" dirty="0">
                <a:latin typeface="+mn-lt"/>
              </a:rPr>
              <a:t>calculation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4905" y="1607565"/>
            <a:ext cx="9566030" cy="28860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Suppose </a:t>
            </a:r>
            <a:r>
              <a:rPr sz="3600" spc="-15" dirty="0">
                <a:latin typeface="Calibri"/>
                <a:cs typeface="Calibri"/>
              </a:rPr>
              <a:t>that we </a:t>
            </a:r>
            <a:r>
              <a:rPr sz="3600" spc="-25" dirty="0">
                <a:latin typeface="Calibri"/>
                <a:cs typeface="Calibri"/>
              </a:rPr>
              <a:t>have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5" dirty="0">
                <a:latin typeface="Calibri"/>
                <a:cs typeface="Calibri"/>
              </a:rPr>
              <a:t>binary </a:t>
            </a:r>
            <a:r>
              <a:rPr sz="3600" spc="-20" dirty="0">
                <a:latin typeface="Calibri"/>
                <a:cs typeface="Calibri"/>
              </a:rPr>
              <a:t>data </a:t>
            </a:r>
            <a:r>
              <a:rPr sz="3600" spc="-10" dirty="0">
                <a:latin typeface="Calibri"/>
                <a:cs typeface="Calibri"/>
              </a:rPr>
              <a:t>source  that </a:t>
            </a:r>
            <a:r>
              <a:rPr sz="3600" spc="-20" dirty="0">
                <a:latin typeface="Calibri"/>
                <a:cs typeface="Calibri"/>
              </a:rPr>
              <a:t>generates </a:t>
            </a:r>
            <a:r>
              <a:rPr sz="3600" spc="-5" dirty="0">
                <a:latin typeface="Calibri"/>
                <a:cs typeface="Calibri"/>
              </a:rPr>
              <a:t>bits. </a:t>
            </a:r>
            <a:r>
              <a:rPr sz="3600" spc="-15" dirty="0">
                <a:latin typeface="Calibri"/>
                <a:cs typeface="Calibri"/>
              </a:rPr>
              <a:t>Each </a:t>
            </a:r>
            <a:r>
              <a:rPr sz="3600" spc="-5" dirty="0">
                <a:latin typeface="Calibri"/>
                <a:cs typeface="Calibri"/>
              </a:rPr>
              <a:t>bit </a:t>
            </a:r>
            <a:r>
              <a:rPr sz="3600" dirty="0">
                <a:latin typeface="Calibri"/>
                <a:cs typeface="Calibri"/>
              </a:rPr>
              <a:t>is </a:t>
            </a:r>
            <a:r>
              <a:rPr sz="3600" spc="-15" dirty="0">
                <a:latin typeface="Calibri"/>
                <a:cs typeface="Calibri"/>
              </a:rPr>
              <a:t>represented </a:t>
            </a:r>
            <a:r>
              <a:rPr sz="3600" spc="-10" dirty="0">
                <a:latin typeface="Calibri"/>
                <a:cs typeface="Calibri"/>
              </a:rPr>
              <a:t>by 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5" dirty="0">
                <a:latin typeface="Calibri"/>
                <a:cs typeface="Calibri"/>
              </a:rPr>
              <a:t>pulse of width Tb </a:t>
            </a:r>
            <a:r>
              <a:rPr sz="3600" dirty="0">
                <a:latin typeface="Calibri"/>
                <a:cs typeface="Calibri"/>
              </a:rPr>
              <a:t>= 0.1</a:t>
            </a:r>
            <a:r>
              <a:rPr sz="3600" spc="30" dirty="0">
                <a:latin typeface="Calibri"/>
                <a:cs typeface="Calibri"/>
              </a:rPr>
              <a:t> </a:t>
            </a:r>
            <a:r>
              <a:rPr sz="3600" dirty="0" err="1" smtClean="0">
                <a:latin typeface="Calibri"/>
                <a:cs typeface="Calibri"/>
              </a:rPr>
              <a:t>m</a:t>
            </a:r>
            <a:r>
              <a:rPr lang="en-US" sz="3600" dirty="0" err="1" smtClean="0">
                <a:latin typeface="Calibri"/>
                <a:cs typeface="Calibri"/>
              </a:rPr>
              <a:t>s.</a:t>
            </a:r>
            <a:endParaRPr sz="3600" dirty="0">
              <a:latin typeface="Calibri"/>
              <a:cs typeface="Calibri"/>
            </a:endParaRPr>
          </a:p>
          <a:p>
            <a:pPr marL="355600" indent="-342900" algn="just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600" spc="-15" dirty="0">
                <a:latin typeface="Calibri"/>
                <a:cs typeface="Calibri"/>
              </a:rPr>
              <a:t>Calculate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5" dirty="0">
                <a:latin typeface="Calibri"/>
                <a:cs typeface="Calibri"/>
              </a:rPr>
              <a:t>bit </a:t>
            </a:r>
            <a:r>
              <a:rPr sz="3600" spc="-35" dirty="0">
                <a:latin typeface="Calibri"/>
                <a:cs typeface="Calibri"/>
              </a:rPr>
              <a:t>rate </a:t>
            </a:r>
            <a:r>
              <a:rPr sz="3600" spc="-30" dirty="0">
                <a:latin typeface="Calibri"/>
                <a:cs typeface="Calibri"/>
              </a:rPr>
              <a:t>for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75" dirty="0">
                <a:latin typeface="Calibri"/>
                <a:cs typeface="Calibri"/>
              </a:rPr>
              <a:t> </a:t>
            </a:r>
            <a:r>
              <a:rPr sz="3600" spc="-10" dirty="0" smtClean="0">
                <a:latin typeface="Calibri"/>
                <a:cs typeface="Calibri"/>
              </a:rPr>
              <a:t>source</a:t>
            </a:r>
            <a:r>
              <a:rPr lang="en-US" sz="3600" spc="-10" dirty="0" smtClean="0">
                <a:latin typeface="Calibri"/>
                <a:cs typeface="Calibri"/>
              </a:rPr>
              <a:t>.</a:t>
            </a:r>
            <a:endParaRPr sz="4800" dirty="0">
              <a:latin typeface="Times New Roman"/>
              <a:cs typeface="Times New Roman"/>
            </a:endParaRPr>
          </a:p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600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Solution</a:t>
            </a:r>
            <a:r>
              <a:rPr lang="en-US" sz="3600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3384" y="5404564"/>
            <a:ext cx="357505" cy="5713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3600" i="1" spc="75" dirty="0">
                <a:latin typeface="Times New Roman"/>
                <a:cs typeface="Times New Roman"/>
              </a:rPr>
              <a:t>R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5278" y="5759127"/>
            <a:ext cx="18478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i="1" spc="25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60784" y="5411926"/>
            <a:ext cx="632887" cy="653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3196938" y="5072465"/>
            <a:ext cx="297180" cy="5713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3600" spc="60" dirty="0">
                <a:latin typeface="Times New Roman"/>
                <a:cs typeface="Times New Roman"/>
              </a:rPr>
              <a:t>1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6425" y="6169211"/>
            <a:ext cx="18478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i="1" spc="25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81970" y="5816676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5">
                <a:moveTo>
                  <a:pt x="0" y="0"/>
                </a:moveTo>
                <a:lnTo>
                  <a:pt x="516127" y="0"/>
                </a:lnTo>
              </a:path>
            </a:pathLst>
          </a:custGeom>
          <a:ln w="21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0" name="object 10"/>
          <p:cNvSpPr/>
          <p:nvPr/>
        </p:nvSpPr>
        <p:spPr>
          <a:xfrm>
            <a:off x="3736675" y="5411926"/>
            <a:ext cx="632887" cy="653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5003895" y="5072465"/>
            <a:ext cx="297180" cy="5713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3600" spc="60" dirty="0">
                <a:latin typeface="Times New Roman"/>
                <a:cs typeface="Times New Roman"/>
              </a:rPr>
              <a:t>1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88928" y="5822023"/>
            <a:ext cx="632887" cy="653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3" name="object 13"/>
          <p:cNvSpPr/>
          <p:nvPr/>
        </p:nvSpPr>
        <p:spPr>
          <a:xfrm>
            <a:off x="5754225" y="5810276"/>
            <a:ext cx="309889" cy="382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4" name="object 14"/>
          <p:cNvSpPr txBox="1"/>
          <p:nvPr/>
        </p:nvSpPr>
        <p:spPr>
          <a:xfrm>
            <a:off x="3065688" y="5814657"/>
            <a:ext cx="3077845" cy="5713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spcBef>
                <a:spcPts val="135"/>
              </a:spcBef>
              <a:tabLst>
                <a:tab pos="1113790" algn="l"/>
                <a:tab pos="2155825" algn="l"/>
              </a:tabLst>
            </a:pPr>
            <a:r>
              <a:rPr sz="3600" i="1" spc="70" dirty="0">
                <a:latin typeface="Times New Roman"/>
                <a:cs typeface="Times New Roman"/>
              </a:rPr>
              <a:t>T	</a:t>
            </a:r>
            <a:r>
              <a:rPr sz="3600" spc="30" dirty="0">
                <a:latin typeface="Times New Roman"/>
                <a:cs typeface="Times New Roman"/>
              </a:rPr>
              <a:t>0.1	</a:t>
            </a:r>
            <a:r>
              <a:rPr sz="3600" spc="80" dirty="0">
                <a:latin typeface="Times New Roman"/>
                <a:cs typeface="Times New Roman"/>
              </a:rPr>
              <a:t>10 </a:t>
            </a:r>
            <a:r>
              <a:rPr lang="en-US" sz="3600" spc="80" dirty="0" smtClean="0">
                <a:latin typeface="Times New Roman"/>
                <a:cs typeface="Times New Roman"/>
              </a:rPr>
              <a:t> </a:t>
            </a:r>
            <a:r>
              <a:rPr sz="3200" spc="37" baseline="43083" dirty="0" smtClean="0">
                <a:latin typeface="Times New Roman"/>
                <a:cs typeface="Times New Roman"/>
              </a:rPr>
              <a:t>3</a:t>
            </a:r>
            <a:endParaRPr sz="3200" baseline="43083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57860" y="5816676"/>
            <a:ext cx="1979930" cy="0"/>
          </a:xfrm>
          <a:custGeom>
            <a:avLst/>
            <a:gdLst/>
            <a:ahLst/>
            <a:cxnLst/>
            <a:rect l="l" t="t" r="r" b="b"/>
            <a:pathLst>
              <a:path w="1979929">
                <a:moveTo>
                  <a:pt x="0" y="0"/>
                </a:moveTo>
                <a:lnTo>
                  <a:pt x="1979369" y="0"/>
                </a:lnTo>
              </a:path>
            </a:pathLst>
          </a:custGeom>
          <a:ln w="21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6" name="object 16"/>
          <p:cNvSpPr/>
          <p:nvPr/>
        </p:nvSpPr>
        <p:spPr>
          <a:xfrm>
            <a:off x="6275808" y="5411926"/>
            <a:ext cx="632887" cy="653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7" name="object 17"/>
          <p:cNvSpPr txBox="1"/>
          <p:nvPr/>
        </p:nvSpPr>
        <p:spPr>
          <a:xfrm>
            <a:off x="6617511" y="5404564"/>
            <a:ext cx="3736975" cy="5713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  <a:tabLst>
                <a:tab pos="2008505" algn="l"/>
              </a:tabLst>
            </a:pPr>
            <a:r>
              <a:rPr sz="3600" spc="85" dirty="0">
                <a:latin typeface="Times New Roman"/>
                <a:cs typeface="Times New Roman"/>
              </a:rPr>
              <a:t>10000	</a:t>
            </a:r>
            <a:r>
              <a:rPr sz="3600" i="1" spc="125" dirty="0">
                <a:latin typeface="Times New Roman"/>
                <a:cs typeface="Times New Roman"/>
              </a:rPr>
              <a:t>bits</a:t>
            </a:r>
            <a:r>
              <a:rPr sz="3600" spc="125" dirty="0">
                <a:latin typeface="Times New Roman"/>
                <a:cs typeface="Times New Roman"/>
              </a:rPr>
              <a:t>/sec</a:t>
            </a:r>
            <a:endParaRPr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8519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2592" y="526477"/>
            <a:ext cx="6812923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latin typeface="+mn-lt"/>
              </a:rPr>
              <a:t>Baud </a:t>
            </a:r>
            <a:r>
              <a:rPr sz="3600" spc="-40" dirty="0">
                <a:latin typeface="+mn-lt"/>
              </a:rPr>
              <a:t>rate </a:t>
            </a:r>
            <a:r>
              <a:rPr sz="3600" spc="-5" dirty="0">
                <a:latin typeface="+mn-lt"/>
              </a:rPr>
              <a:t>(Symbol</a:t>
            </a:r>
            <a:r>
              <a:rPr sz="3600" spc="-35" dirty="0">
                <a:latin typeface="+mn-lt"/>
              </a:rPr>
              <a:t> rate)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0614" y="1563370"/>
            <a:ext cx="9672034" cy="2296141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  <a:tab pos="1080770" algn="l"/>
                <a:tab pos="2455545" algn="l"/>
                <a:tab pos="2922270" algn="l"/>
                <a:tab pos="4330700" algn="l"/>
                <a:tab pos="6289040" algn="l"/>
                <a:tab pos="6961505" algn="l"/>
              </a:tabLst>
            </a:pPr>
            <a:r>
              <a:rPr sz="3200" spc="-5" dirty="0">
                <a:cs typeface="Calibri"/>
              </a:rPr>
              <a:t>Th</a:t>
            </a:r>
            <a:r>
              <a:rPr sz="3200" dirty="0">
                <a:cs typeface="Calibri"/>
              </a:rPr>
              <a:t>e	</a:t>
            </a:r>
            <a:r>
              <a:rPr sz="3200" spc="-5" dirty="0">
                <a:cs typeface="Calibri"/>
              </a:rPr>
              <a:t>nu</a:t>
            </a:r>
            <a:r>
              <a:rPr sz="3200" spc="-20" dirty="0">
                <a:cs typeface="Calibri"/>
              </a:rPr>
              <a:t>m</a:t>
            </a:r>
            <a:r>
              <a:rPr sz="3200" spc="-5" dirty="0">
                <a:cs typeface="Calibri"/>
              </a:rPr>
              <a:t>b</a:t>
            </a:r>
            <a:r>
              <a:rPr sz="3200" spc="-15" dirty="0">
                <a:cs typeface="Calibri"/>
              </a:rPr>
              <a:t>e</a:t>
            </a:r>
            <a:r>
              <a:rPr sz="3200" dirty="0">
                <a:cs typeface="Calibri"/>
              </a:rPr>
              <a:t>r	of	</a:t>
            </a:r>
            <a:r>
              <a:rPr sz="3200" spc="-50" dirty="0">
                <a:cs typeface="Calibri"/>
              </a:rPr>
              <a:t>s</a:t>
            </a:r>
            <a:r>
              <a:rPr sz="3200" dirty="0">
                <a:cs typeface="Calibri"/>
              </a:rPr>
              <a:t>ymbols	t</a:t>
            </a:r>
            <a:r>
              <a:rPr sz="3200" spc="-60" dirty="0">
                <a:cs typeface="Calibri"/>
              </a:rPr>
              <a:t>r</a:t>
            </a:r>
            <a:r>
              <a:rPr sz="3200" spc="-10" dirty="0">
                <a:cs typeface="Calibri"/>
              </a:rPr>
              <a:t>a</a:t>
            </a:r>
            <a:r>
              <a:rPr sz="3200" spc="-5" dirty="0">
                <a:cs typeface="Calibri"/>
              </a:rPr>
              <a:t>nsmi</a:t>
            </a:r>
            <a:r>
              <a:rPr sz="3200" spc="-50" dirty="0">
                <a:cs typeface="Calibri"/>
              </a:rPr>
              <a:t>t</a:t>
            </a:r>
            <a:r>
              <a:rPr sz="3200" spc="-35" dirty="0">
                <a:cs typeface="Calibri"/>
              </a:rPr>
              <a:t>t</a:t>
            </a:r>
            <a:r>
              <a:rPr sz="3200" dirty="0">
                <a:cs typeface="Calibri"/>
              </a:rPr>
              <a:t>ed	</a:t>
            </a:r>
            <a:r>
              <a:rPr sz="3200" spc="-5" dirty="0">
                <a:cs typeface="Calibri"/>
              </a:rPr>
              <a:t>p</a:t>
            </a:r>
            <a:r>
              <a:rPr sz="3200" spc="-15" dirty="0">
                <a:cs typeface="Calibri"/>
              </a:rPr>
              <a:t>e</a:t>
            </a:r>
            <a:r>
              <a:rPr sz="3200" dirty="0">
                <a:cs typeface="Calibri"/>
              </a:rPr>
              <a:t>r	</a:t>
            </a:r>
            <a:r>
              <a:rPr sz="3200" spc="-5" dirty="0">
                <a:cs typeface="Calibri"/>
              </a:rPr>
              <a:t>se</a:t>
            </a:r>
            <a:r>
              <a:rPr sz="3200" spc="-25" dirty="0">
                <a:cs typeface="Calibri"/>
              </a:rPr>
              <a:t>c</a:t>
            </a:r>
            <a:r>
              <a:rPr sz="3200" spc="-10" dirty="0">
                <a:cs typeface="Calibri"/>
              </a:rPr>
              <a:t>o</a:t>
            </a:r>
            <a:r>
              <a:rPr sz="3200" spc="-5" dirty="0">
                <a:cs typeface="Calibri"/>
              </a:rPr>
              <a:t>nd  </a:t>
            </a:r>
            <a:r>
              <a:rPr sz="3200" spc="-10" dirty="0">
                <a:cs typeface="Calibri"/>
              </a:rPr>
              <a:t>through </a:t>
            </a:r>
            <a:r>
              <a:rPr sz="3200" dirty="0">
                <a:cs typeface="Calibri"/>
              </a:rPr>
              <a:t>the </a:t>
            </a:r>
            <a:r>
              <a:rPr sz="3200" spc="-10" dirty="0">
                <a:cs typeface="Calibri"/>
              </a:rPr>
              <a:t>communication</a:t>
            </a:r>
            <a:r>
              <a:rPr sz="3200" spc="-45" dirty="0">
                <a:cs typeface="Calibri"/>
              </a:rPr>
              <a:t> </a:t>
            </a:r>
            <a:r>
              <a:rPr sz="3200" spc="-5" dirty="0">
                <a:cs typeface="Calibri"/>
              </a:rPr>
              <a:t>channel.</a:t>
            </a:r>
            <a:endParaRPr sz="3200" dirty="0">
              <a:cs typeface="Calibri"/>
            </a:endParaRPr>
          </a:p>
          <a:p>
            <a:pPr marL="355600" marR="5080" indent="-342900" algn="just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  <a:tab pos="1062355" algn="l"/>
                <a:tab pos="2301875" algn="l"/>
                <a:tab pos="3050540" algn="l"/>
                <a:tab pos="3416300" algn="l"/>
                <a:tab pos="4643120" algn="l"/>
                <a:tab pos="5099050" algn="l"/>
                <a:tab pos="5748020" algn="l"/>
                <a:tab pos="6293485" algn="l"/>
                <a:tab pos="7040880" algn="l"/>
                <a:tab pos="7541895" algn="l"/>
              </a:tabLst>
            </a:pPr>
            <a:r>
              <a:rPr sz="3200" spc="-5" dirty="0">
                <a:cs typeface="Calibri"/>
              </a:rPr>
              <a:t>Th</a:t>
            </a:r>
            <a:r>
              <a:rPr sz="3200" dirty="0">
                <a:cs typeface="Calibri"/>
              </a:rPr>
              <a:t>e	</a:t>
            </a:r>
            <a:r>
              <a:rPr sz="3200" spc="-50" dirty="0">
                <a:cs typeface="Calibri"/>
              </a:rPr>
              <a:t>s</a:t>
            </a:r>
            <a:r>
              <a:rPr sz="3200" dirty="0">
                <a:cs typeface="Calibri"/>
              </a:rPr>
              <a:t>ym</a:t>
            </a:r>
            <a:r>
              <a:rPr sz="3200" spc="-15" dirty="0">
                <a:cs typeface="Calibri"/>
              </a:rPr>
              <a:t>b</a:t>
            </a:r>
            <a:r>
              <a:rPr sz="3200" spc="-5" dirty="0">
                <a:cs typeface="Calibri"/>
              </a:rPr>
              <a:t>o</a:t>
            </a:r>
            <a:r>
              <a:rPr sz="3200" dirty="0">
                <a:cs typeface="Calibri"/>
              </a:rPr>
              <a:t>l	</a:t>
            </a:r>
            <a:r>
              <a:rPr sz="3200" spc="-65" dirty="0">
                <a:cs typeface="Calibri"/>
              </a:rPr>
              <a:t>r</a:t>
            </a:r>
            <a:r>
              <a:rPr sz="3200" spc="-25" dirty="0">
                <a:cs typeface="Calibri"/>
              </a:rPr>
              <a:t>a</a:t>
            </a:r>
            <a:r>
              <a:rPr sz="3200" spc="-35" dirty="0">
                <a:cs typeface="Calibri"/>
              </a:rPr>
              <a:t>t</a:t>
            </a:r>
            <a:r>
              <a:rPr sz="3200" dirty="0">
                <a:cs typeface="Calibri"/>
              </a:rPr>
              <a:t>e	</a:t>
            </a:r>
            <a:r>
              <a:rPr sz="3200" spc="-5" dirty="0">
                <a:cs typeface="Calibri"/>
              </a:rPr>
              <a:t>i</a:t>
            </a:r>
            <a:r>
              <a:rPr sz="3200" dirty="0">
                <a:cs typeface="Calibri"/>
              </a:rPr>
              <a:t>s	</a:t>
            </a:r>
            <a:r>
              <a:rPr sz="3200" spc="-40" dirty="0">
                <a:cs typeface="Calibri"/>
              </a:rPr>
              <a:t>r</a:t>
            </a:r>
            <a:r>
              <a:rPr sz="3200" dirty="0">
                <a:cs typeface="Calibri"/>
              </a:rPr>
              <a:t>e</a:t>
            </a:r>
            <a:r>
              <a:rPr sz="3200" spc="-15" dirty="0">
                <a:cs typeface="Calibri"/>
              </a:rPr>
              <a:t>l</a:t>
            </a:r>
            <a:r>
              <a:rPr sz="3200" spc="-25" dirty="0">
                <a:cs typeface="Calibri"/>
              </a:rPr>
              <a:t>a</a:t>
            </a:r>
            <a:r>
              <a:rPr sz="3200" spc="-35" dirty="0">
                <a:cs typeface="Calibri"/>
              </a:rPr>
              <a:t>t</a:t>
            </a:r>
            <a:r>
              <a:rPr sz="3200" dirty="0">
                <a:cs typeface="Calibri"/>
              </a:rPr>
              <a:t>ed	</a:t>
            </a:r>
            <a:r>
              <a:rPr sz="3200" spc="-25" dirty="0">
                <a:cs typeface="Calibri"/>
              </a:rPr>
              <a:t>t</a:t>
            </a:r>
            <a:r>
              <a:rPr sz="3200" dirty="0">
                <a:cs typeface="Calibri"/>
              </a:rPr>
              <a:t>o	the	</a:t>
            </a:r>
            <a:r>
              <a:rPr sz="3200" spc="-5" dirty="0">
                <a:cs typeface="Calibri"/>
              </a:rPr>
              <a:t>b</a:t>
            </a:r>
            <a:r>
              <a:rPr sz="3200" spc="-15" dirty="0">
                <a:cs typeface="Calibri"/>
              </a:rPr>
              <a:t>i</a:t>
            </a:r>
            <a:r>
              <a:rPr sz="3200" dirty="0">
                <a:cs typeface="Calibri"/>
              </a:rPr>
              <a:t>t	</a:t>
            </a:r>
            <a:r>
              <a:rPr sz="3200" spc="-75" dirty="0">
                <a:cs typeface="Calibri"/>
              </a:rPr>
              <a:t>r</a:t>
            </a:r>
            <a:r>
              <a:rPr sz="3200" spc="-25" dirty="0">
                <a:cs typeface="Calibri"/>
              </a:rPr>
              <a:t>a</a:t>
            </a:r>
            <a:r>
              <a:rPr sz="3200" spc="-35" dirty="0">
                <a:cs typeface="Calibri"/>
              </a:rPr>
              <a:t>t</a:t>
            </a:r>
            <a:r>
              <a:rPr sz="3200" dirty="0">
                <a:cs typeface="Calibri"/>
              </a:rPr>
              <a:t>e	</a:t>
            </a:r>
            <a:r>
              <a:rPr sz="3200" spc="-20" dirty="0">
                <a:cs typeface="Calibri"/>
              </a:rPr>
              <a:t>b</a:t>
            </a:r>
            <a:r>
              <a:rPr sz="3200" dirty="0">
                <a:cs typeface="Calibri"/>
              </a:rPr>
              <a:t>y	</a:t>
            </a:r>
            <a:r>
              <a:rPr sz="3200" dirty="0" smtClean="0">
                <a:cs typeface="Calibri"/>
              </a:rPr>
              <a:t>t</a:t>
            </a:r>
            <a:r>
              <a:rPr sz="3200" spc="-15" dirty="0" smtClean="0">
                <a:cs typeface="Calibri"/>
              </a:rPr>
              <a:t>h</a:t>
            </a:r>
            <a:r>
              <a:rPr sz="3200" dirty="0" smtClean="0">
                <a:cs typeface="Calibri"/>
              </a:rPr>
              <a:t>e</a:t>
            </a:r>
            <a:r>
              <a:rPr lang="en-US" sz="3200" dirty="0" smtClean="0">
                <a:cs typeface="Calibri"/>
              </a:rPr>
              <a:t> </a:t>
            </a:r>
            <a:r>
              <a:rPr sz="3200" spc="-15" dirty="0" smtClean="0">
                <a:cs typeface="Calibri"/>
              </a:rPr>
              <a:t>following</a:t>
            </a:r>
            <a:r>
              <a:rPr sz="3200" spc="5" dirty="0" smtClean="0">
                <a:cs typeface="Calibri"/>
              </a:rPr>
              <a:t> </a:t>
            </a:r>
            <a:r>
              <a:rPr sz="3200" spc="-10" dirty="0">
                <a:cs typeface="Calibri"/>
              </a:rPr>
              <a:t>equation</a:t>
            </a:r>
            <a:r>
              <a:rPr sz="3200" spc="-10" dirty="0" smtClean="0">
                <a:cs typeface="Calibri"/>
              </a:rPr>
              <a:t>:</a:t>
            </a:r>
            <a:endParaRPr lang="en-US" sz="3200" spc="-10" dirty="0" smtClean="0">
              <a:cs typeface="Calibri"/>
            </a:endParaRPr>
          </a:p>
          <a:p>
            <a:pPr marL="355600" marR="5080" indent="-342900" algn="just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  <a:tab pos="1062355" algn="l"/>
                <a:tab pos="2301875" algn="l"/>
                <a:tab pos="3050540" algn="l"/>
                <a:tab pos="3416300" algn="l"/>
                <a:tab pos="4643120" algn="l"/>
                <a:tab pos="5099050" algn="l"/>
                <a:tab pos="5748020" algn="l"/>
                <a:tab pos="6293485" algn="l"/>
                <a:tab pos="7040880" algn="l"/>
                <a:tab pos="7541895" algn="l"/>
              </a:tabLst>
            </a:pPr>
            <a:endParaRPr sz="3200" dirty="0"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4352925"/>
            <a:ext cx="2897505" cy="109517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spcBef>
                <a:spcPts val="459"/>
              </a:spcBef>
              <a:tabLst>
                <a:tab pos="354965" algn="l"/>
                <a:tab pos="355600" algn="l"/>
              </a:tabLst>
            </a:pPr>
            <a:r>
              <a:rPr sz="3200" dirty="0">
                <a:cs typeface="Calibri"/>
              </a:rPr>
              <a:t>Rb = </a:t>
            </a:r>
            <a:r>
              <a:rPr sz="3200" spc="-10" dirty="0">
                <a:cs typeface="Calibri"/>
              </a:rPr>
              <a:t>bit</a:t>
            </a:r>
            <a:r>
              <a:rPr sz="3200" spc="-60" dirty="0">
                <a:cs typeface="Calibri"/>
              </a:rPr>
              <a:t> </a:t>
            </a:r>
            <a:r>
              <a:rPr sz="3200" spc="-35" dirty="0">
                <a:cs typeface="Calibri"/>
              </a:rPr>
              <a:t>rate</a:t>
            </a:r>
            <a:endParaRPr sz="3200" dirty="0">
              <a:cs typeface="Calibri"/>
            </a:endParaRPr>
          </a:p>
          <a:p>
            <a:pPr marL="12700">
              <a:spcBef>
                <a:spcPts val="359"/>
              </a:spcBef>
              <a:tabLst>
                <a:tab pos="354965" algn="l"/>
                <a:tab pos="355600" algn="l"/>
              </a:tabLst>
            </a:pPr>
            <a:r>
              <a:rPr sz="3200" dirty="0">
                <a:cs typeface="Calibri"/>
              </a:rPr>
              <a:t>Rs = </a:t>
            </a:r>
            <a:r>
              <a:rPr sz="3200" spc="-10" dirty="0">
                <a:cs typeface="Calibri"/>
              </a:rPr>
              <a:t>symbol</a:t>
            </a:r>
            <a:r>
              <a:rPr sz="3200" spc="-100" dirty="0">
                <a:cs typeface="Calibri"/>
              </a:rPr>
              <a:t> </a:t>
            </a:r>
            <a:r>
              <a:rPr sz="3200" spc="-35" dirty="0">
                <a:cs typeface="Calibri"/>
              </a:rPr>
              <a:t>rate</a:t>
            </a:r>
            <a:endParaRPr sz="3200" dirty="0"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9940" y="5404815"/>
            <a:ext cx="51892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54965" algn="l"/>
                <a:tab pos="355600" algn="l"/>
                <a:tab pos="772795" algn="l"/>
              </a:tabLst>
            </a:pPr>
            <a:r>
              <a:rPr sz="3200" dirty="0">
                <a:cs typeface="Calibri"/>
              </a:rPr>
              <a:t>N	= </a:t>
            </a:r>
            <a:r>
              <a:rPr sz="3200" spc="-5" dirty="0">
                <a:cs typeface="Calibri"/>
              </a:rPr>
              <a:t>Number </a:t>
            </a:r>
            <a:r>
              <a:rPr sz="3200" dirty="0">
                <a:cs typeface="Calibri"/>
              </a:rPr>
              <a:t>of </a:t>
            </a:r>
            <a:r>
              <a:rPr sz="3200" spc="-5" dirty="0">
                <a:cs typeface="Calibri"/>
              </a:rPr>
              <a:t>bits </a:t>
            </a:r>
            <a:r>
              <a:rPr sz="3200" spc="-10" dirty="0">
                <a:cs typeface="Calibri"/>
              </a:rPr>
              <a:t>per</a:t>
            </a:r>
            <a:r>
              <a:rPr sz="3200" spc="-70" dirty="0">
                <a:cs typeface="Calibri"/>
              </a:rPr>
              <a:t> </a:t>
            </a:r>
            <a:r>
              <a:rPr sz="3200" spc="-10" dirty="0">
                <a:cs typeface="Calibri"/>
              </a:rPr>
              <a:t>symbol</a:t>
            </a:r>
            <a:endParaRPr sz="3200" dirty="0">
              <a:cs typeface="Calibri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291" y="3407258"/>
            <a:ext cx="15430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187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Baud </a:t>
            </a:r>
            <a:r>
              <a:rPr lang="en-US" spc="-40" dirty="0">
                <a:latin typeface="+mn-lt"/>
              </a:rPr>
              <a:t>rate </a:t>
            </a:r>
            <a:r>
              <a:rPr lang="en-US" spc="-5" dirty="0">
                <a:latin typeface="+mn-lt"/>
              </a:rPr>
              <a:t>(Symbol</a:t>
            </a:r>
            <a:r>
              <a:rPr lang="en-US" spc="-35" dirty="0">
                <a:latin typeface="+mn-lt"/>
              </a:rPr>
              <a:t> rate)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marR="1274445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45" dirty="0">
                <a:cs typeface="Calibri"/>
              </a:rPr>
              <a:t>We </a:t>
            </a:r>
            <a:r>
              <a:rPr lang="en-US" sz="3200" spc="-5" dirty="0">
                <a:cs typeface="Calibri"/>
              </a:rPr>
              <a:t>usually use </a:t>
            </a:r>
            <a:r>
              <a:rPr lang="en-US" sz="3200" spc="-10" dirty="0">
                <a:cs typeface="Calibri"/>
              </a:rPr>
              <a:t>symbols </a:t>
            </a:r>
            <a:r>
              <a:rPr lang="en-US" sz="3200" spc="-15" dirty="0">
                <a:cs typeface="Calibri"/>
              </a:rPr>
              <a:t>to </a:t>
            </a:r>
            <a:r>
              <a:rPr lang="en-US" sz="3200" spc="-10" dirty="0">
                <a:cs typeface="Calibri"/>
              </a:rPr>
              <a:t>transmit </a:t>
            </a:r>
            <a:r>
              <a:rPr lang="en-US" sz="3200" spc="-15" dirty="0">
                <a:cs typeface="Calibri"/>
              </a:rPr>
              <a:t>data </a:t>
            </a:r>
            <a:r>
              <a:rPr lang="en-US" sz="3200" dirty="0">
                <a:cs typeface="Calibri"/>
              </a:rPr>
              <a:t>when the  </a:t>
            </a:r>
            <a:r>
              <a:rPr lang="en-US" sz="3200" spc="-5" dirty="0">
                <a:cs typeface="Calibri"/>
              </a:rPr>
              <a:t>transmission bandwidth </a:t>
            </a:r>
            <a:r>
              <a:rPr lang="en-US" sz="3200" dirty="0">
                <a:cs typeface="Calibri"/>
              </a:rPr>
              <a:t>is</a:t>
            </a:r>
            <a:r>
              <a:rPr lang="en-US" sz="3200" spc="-5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limited</a:t>
            </a:r>
            <a:endParaRPr lang="en-US" sz="3200" dirty="0">
              <a:cs typeface="Calibri"/>
            </a:endParaRPr>
          </a:p>
          <a:p>
            <a:pPr marL="355600" marR="508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5" dirty="0">
                <a:cs typeface="Calibri"/>
              </a:rPr>
              <a:t>For </a:t>
            </a:r>
            <a:r>
              <a:rPr lang="en-US" sz="3200" spc="-10" dirty="0">
                <a:cs typeface="Calibri"/>
              </a:rPr>
              <a:t>example, </a:t>
            </a:r>
            <a:r>
              <a:rPr lang="en-US" sz="3200" spc="-15" dirty="0">
                <a:cs typeface="Calibri"/>
              </a:rPr>
              <a:t>we </a:t>
            </a:r>
            <a:r>
              <a:rPr lang="en-US" sz="3200" spc="-5" dirty="0">
                <a:cs typeface="Calibri"/>
              </a:rPr>
              <a:t>need </a:t>
            </a:r>
            <a:r>
              <a:rPr lang="en-US" sz="3200" spc="-15" dirty="0">
                <a:cs typeface="Calibri"/>
              </a:rPr>
              <a:t>to </a:t>
            </a:r>
            <a:r>
              <a:rPr lang="en-US" sz="3200" spc="-10" dirty="0">
                <a:cs typeface="Calibri"/>
              </a:rPr>
              <a:t>transmit </a:t>
            </a:r>
            <a:r>
              <a:rPr lang="en-US" sz="3200" dirty="0">
                <a:cs typeface="Calibri"/>
              </a:rPr>
              <a:t>a </a:t>
            </a:r>
            <a:r>
              <a:rPr lang="en-US" sz="3200" spc="-15" dirty="0">
                <a:cs typeface="Calibri"/>
              </a:rPr>
              <a:t>data at </a:t>
            </a:r>
            <a:r>
              <a:rPr lang="en-US" sz="3200" spc="-5" dirty="0">
                <a:cs typeface="Calibri"/>
              </a:rPr>
              <a:t>high </a:t>
            </a:r>
            <a:r>
              <a:rPr lang="en-US" sz="3200" spc="-25" dirty="0">
                <a:cs typeface="Calibri"/>
              </a:rPr>
              <a:t>rate </a:t>
            </a:r>
            <a:r>
              <a:rPr lang="en-US" sz="3200" dirty="0">
                <a:cs typeface="Calibri"/>
              </a:rPr>
              <a:t>and the  </a:t>
            </a:r>
            <a:r>
              <a:rPr lang="en-US" sz="3200" spc="-5" dirty="0">
                <a:cs typeface="Calibri"/>
              </a:rPr>
              <a:t>bit </a:t>
            </a:r>
            <a:r>
              <a:rPr lang="en-US" sz="3200" spc="-15" dirty="0">
                <a:cs typeface="Calibri"/>
              </a:rPr>
              <a:t>duration </a:t>
            </a:r>
            <a:r>
              <a:rPr lang="en-US" sz="3200" spc="-10" dirty="0">
                <a:cs typeface="Calibri"/>
              </a:rPr>
              <a:t>Tb </a:t>
            </a:r>
            <a:r>
              <a:rPr lang="en-US" sz="3200" dirty="0">
                <a:cs typeface="Calibri"/>
              </a:rPr>
              <a:t>is </a:t>
            </a:r>
            <a:r>
              <a:rPr lang="en-US" sz="3200" spc="-5" dirty="0">
                <a:cs typeface="Calibri"/>
              </a:rPr>
              <a:t>very small; </a:t>
            </a:r>
            <a:r>
              <a:rPr lang="en-US" sz="3200" spc="-15" dirty="0">
                <a:cs typeface="Calibri"/>
              </a:rPr>
              <a:t>to overcome </a:t>
            </a:r>
            <a:r>
              <a:rPr lang="en-US" sz="3200" dirty="0">
                <a:cs typeface="Calibri"/>
              </a:rPr>
              <a:t>this </a:t>
            </a:r>
            <a:r>
              <a:rPr lang="en-US" sz="3200" spc="-10" dirty="0">
                <a:cs typeface="Calibri"/>
              </a:rPr>
              <a:t>problem </a:t>
            </a:r>
            <a:r>
              <a:rPr lang="en-US" sz="3200" spc="-15" dirty="0">
                <a:cs typeface="Calibri"/>
              </a:rPr>
              <a:t>we  </a:t>
            </a:r>
            <a:r>
              <a:rPr lang="en-US" sz="3200" spc="-25" dirty="0">
                <a:cs typeface="Calibri"/>
              </a:rPr>
              <a:t>take </a:t>
            </a:r>
            <a:r>
              <a:rPr lang="en-US" sz="3200" dirty="0">
                <a:cs typeface="Calibri"/>
              </a:rPr>
              <a:t>a </a:t>
            </a:r>
            <a:r>
              <a:rPr lang="en-US" sz="3200" spc="-10" dirty="0">
                <a:cs typeface="Calibri"/>
              </a:rPr>
              <a:t>group </a:t>
            </a:r>
            <a:r>
              <a:rPr lang="en-US" sz="3200" spc="-5" dirty="0">
                <a:cs typeface="Calibri"/>
              </a:rPr>
              <a:t>of </a:t>
            </a:r>
            <a:r>
              <a:rPr lang="en-US" sz="3200" spc="-10" dirty="0">
                <a:cs typeface="Calibri"/>
              </a:rPr>
              <a:t>more </a:t>
            </a:r>
            <a:r>
              <a:rPr lang="en-US" sz="3200" dirty="0">
                <a:cs typeface="Calibri"/>
              </a:rPr>
              <a:t>than </a:t>
            </a:r>
            <a:r>
              <a:rPr lang="en-US" sz="3200" spc="-5" dirty="0">
                <a:cs typeface="Calibri"/>
              </a:rPr>
              <a:t>one bit, </a:t>
            </a:r>
            <a:r>
              <a:rPr lang="en-US" sz="3200" spc="-20" dirty="0">
                <a:cs typeface="Calibri"/>
              </a:rPr>
              <a:t>say </a:t>
            </a:r>
            <a:r>
              <a:rPr lang="en-US" sz="3200" dirty="0" smtClean="0">
                <a:cs typeface="Calibri"/>
              </a:rPr>
              <a:t>2.</a:t>
            </a:r>
          </a:p>
          <a:p>
            <a:pPr marL="355600" marR="508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 smtClean="0">
                <a:cs typeface="Calibri"/>
              </a:rPr>
              <a:t>By </a:t>
            </a:r>
            <a:r>
              <a:rPr lang="en-US" sz="3200" spc="-15" dirty="0">
                <a:cs typeface="Calibri"/>
              </a:rPr>
              <a:t>transmitting </a:t>
            </a:r>
            <a:r>
              <a:rPr lang="en-US" sz="3200" spc="-10" dirty="0">
                <a:cs typeface="Calibri"/>
              </a:rPr>
              <a:t>symbols </a:t>
            </a:r>
            <a:r>
              <a:rPr lang="en-US" sz="3200" spc="-15" dirty="0">
                <a:cs typeface="Calibri"/>
              </a:rPr>
              <a:t>rather  </a:t>
            </a:r>
            <a:r>
              <a:rPr lang="en-US" sz="3200" dirty="0">
                <a:cs typeface="Calibri"/>
              </a:rPr>
              <a:t>than </a:t>
            </a:r>
            <a:r>
              <a:rPr lang="en-US" sz="3200" spc="-5" dirty="0">
                <a:cs typeface="Calibri"/>
              </a:rPr>
              <a:t>bits </a:t>
            </a:r>
            <a:r>
              <a:rPr lang="en-US" sz="3200" spc="-15" dirty="0">
                <a:cs typeface="Calibri"/>
              </a:rPr>
              <a:t>we </a:t>
            </a:r>
            <a:r>
              <a:rPr lang="en-US" sz="3200" spc="-10" dirty="0">
                <a:cs typeface="Calibri"/>
              </a:rPr>
              <a:t>can reduce </a:t>
            </a:r>
            <a:r>
              <a:rPr lang="en-US" sz="3200" dirty="0">
                <a:cs typeface="Calibri"/>
              </a:rPr>
              <a:t>the </a:t>
            </a:r>
            <a:r>
              <a:rPr lang="en-US" sz="3200" spc="-5" dirty="0">
                <a:cs typeface="Calibri"/>
              </a:rPr>
              <a:t>spectrum </a:t>
            </a:r>
            <a:r>
              <a:rPr lang="en-US" sz="3200" dirty="0">
                <a:cs typeface="Calibri"/>
              </a:rPr>
              <a:t>of the  </a:t>
            </a:r>
            <a:r>
              <a:rPr lang="en-US" sz="3200" spc="-20" dirty="0">
                <a:cs typeface="Calibri"/>
              </a:rPr>
              <a:t>transmitted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signal.</a:t>
            </a:r>
            <a:endParaRPr lang="en-US" sz="3200" dirty="0">
              <a:cs typeface="Calibri"/>
            </a:endParaRPr>
          </a:p>
          <a:p>
            <a:pPr marL="355600" marR="508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200" dirty="0" smtClean="0">
              <a:cs typeface="Calibri"/>
            </a:endParaRPr>
          </a:p>
          <a:p>
            <a:pPr marL="355600" marR="508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200" dirty="0">
              <a:cs typeface="Calibri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42457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4113" y="461594"/>
            <a:ext cx="3785089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E</a:t>
            </a:r>
            <a:r>
              <a:rPr spc="-85" dirty="0">
                <a:latin typeface="+mn-lt"/>
              </a:rPr>
              <a:t>x</a:t>
            </a:r>
            <a:r>
              <a:rPr dirty="0">
                <a:latin typeface="+mn-lt"/>
              </a:rPr>
              <a:t>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5915" y="1607565"/>
            <a:ext cx="10238705" cy="30707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binary </a:t>
            </a:r>
            <a:r>
              <a:rPr sz="3200" spc="-20" dirty="0">
                <a:latin typeface="Calibri"/>
                <a:cs typeface="Calibri"/>
              </a:rPr>
              <a:t>data </a:t>
            </a:r>
            <a:r>
              <a:rPr sz="3200" spc="-10" dirty="0">
                <a:latin typeface="Calibri"/>
                <a:cs typeface="Calibri"/>
              </a:rPr>
              <a:t>source transmits </a:t>
            </a:r>
            <a:r>
              <a:rPr sz="3200" dirty="0">
                <a:latin typeface="Calibri"/>
                <a:cs typeface="Calibri"/>
              </a:rPr>
              <a:t>binary </a:t>
            </a:r>
            <a:r>
              <a:rPr sz="3200" spc="-15" dirty="0">
                <a:latin typeface="Calibri"/>
                <a:cs typeface="Calibri"/>
              </a:rPr>
              <a:t>data,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bit </a:t>
            </a:r>
            <a:r>
              <a:rPr sz="3200" spc="-15" dirty="0">
                <a:latin typeface="Calibri"/>
                <a:cs typeface="Calibri"/>
              </a:rPr>
              <a:t>duration </a:t>
            </a:r>
            <a:r>
              <a:rPr sz="3200" dirty="0">
                <a:latin typeface="Calibri"/>
                <a:cs typeface="Calibri"/>
              </a:rPr>
              <a:t>is 1µsec, </a:t>
            </a:r>
            <a:r>
              <a:rPr sz="3200" spc="-5" dirty="0">
                <a:latin typeface="Calibri"/>
                <a:cs typeface="Calibri"/>
              </a:rPr>
              <a:t>Suppose </a:t>
            </a:r>
            <a:r>
              <a:rPr sz="3200" spc="-10" dirty="0">
                <a:latin typeface="Calibri"/>
                <a:cs typeface="Calibri"/>
              </a:rPr>
              <a:t>we </a:t>
            </a:r>
            <a:r>
              <a:rPr sz="3200" spc="-15" dirty="0">
                <a:latin typeface="Calibri"/>
                <a:cs typeface="Calibri"/>
              </a:rPr>
              <a:t>want </a:t>
            </a:r>
            <a:r>
              <a:rPr sz="3200" spc="-45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transmit symbols </a:t>
            </a:r>
            <a:r>
              <a:rPr sz="3200" spc="-15" dirty="0">
                <a:latin typeface="Calibri"/>
                <a:cs typeface="Calibri"/>
              </a:rPr>
              <a:t>rather  </a:t>
            </a:r>
            <a:r>
              <a:rPr sz="3200" dirty="0">
                <a:latin typeface="Calibri"/>
                <a:cs typeface="Calibri"/>
              </a:rPr>
              <a:t>than </a:t>
            </a:r>
            <a:r>
              <a:rPr sz="3200" spc="-5" dirty="0">
                <a:latin typeface="Calibri"/>
                <a:cs typeface="Calibri"/>
              </a:rPr>
              <a:t>bits, if </a:t>
            </a:r>
            <a:r>
              <a:rPr sz="3200" dirty="0">
                <a:latin typeface="Calibri"/>
                <a:cs typeface="Calibri"/>
              </a:rPr>
              <a:t>each  </a:t>
            </a:r>
            <a:r>
              <a:rPr sz="3200" spc="-10" dirty="0">
                <a:latin typeface="Calibri"/>
                <a:cs typeface="Calibri"/>
              </a:rPr>
              <a:t>symbol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represented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20" dirty="0">
                <a:latin typeface="Calibri"/>
                <a:cs typeface="Calibri"/>
              </a:rPr>
              <a:t>four </a:t>
            </a:r>
            <a:r>
              <a:rPr sz="3200" dirty="0">
                <a:latin typeface="Calibri"/>
                <a:cs typeface="Calibri"/>
              </a:rPr>
              <a:t>bits. </a:t>
            </a:r>
            <a:r>
              <a:rPr sz="3200" spc="-5" dirty="0">
                <a:latin typeface="Calibri"/>
                <a:cs typeface="Calibri"/>
              </a:rPr>
              <a:t>what is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5" dirty="0">
                <a:latin typeface="Calibri"/>
                <a:cs typeface="Calibri"/>
              </a:rPr>
              <a:t>symbol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rate?</a:t>
            </a:r>
            <a:endParaRPr sz="3200" dirty="0">
              <a:latin typeface="Calibri"/>
              <a:cs typeface="Calibri"/>
            </a:endParaRPr>
          </a:p>
          <a:p>
            <a:pPr marL="355600" marR="8255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Each </a:t>
            </a:r>
            <a:r>
              <a:rPr sz="3200" spc="-5" dirty="0">
                <a:latin typeface="Calibri"/>
                <a:cs typeface="Calibri"/>
              </a:rPr>
              <a:t>bit is </a:t>
            </a:r>
            <a:r>
              <a:rPr sz="3200" spc="-15" dirty="0">
                <a:latin typeface="Calibri"/>
                <a:cs typeface="Calibri"/>
              </a:rPr>
              <a:t>represented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pulse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duration  </a:t>
            </a:r>
            <a:r>
              <a:rPr sz="3200" spc="-5" dirty="0" smtClean="0">
                <a:latin typeface="Calibri"/>
                <a:cs typeface="Calibri"/>
              </a:rPr>
              <a:t>1µ</a:t>
            </a:r>
            <a:r>
              <a:rPr lang="en-US" sz="3200" spc="-5" dirty="0" smtClean="0">
                <a:latin typeface="Calibri"/>
                <a:cs typeface="Calibri"/>
              </a:rPr>
              <a:t>s</a:t>
            </a:r>
            <a:r>
              <a:rPr sz="3200" spc="-10" dirty="0" smtClean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hence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bit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rate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7191" y="5813330"/>
            <a:ext cx="274955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100" i="1" spc="65" dirty="0">
                <a:latin typeface="Times New Roman"/>
                <a:cs typeface="Times New Roman"/>
              </a:rPr>
              <a:t>R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2795" y="6075728"/>
            <a:ext cx="14478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i="1" spc="35" dirty="0">
                <a:latin typeface="Times New Roman"/>
                <a:cs typeface="Times New Roman"/>
              </a:rPr>
              <a:t>b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49087" y="5822179"/>
            <a:ext cx="463230" cy="484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11078" y="5567166"/>
            <a:ext cx="229870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100" spc="55" dirty="0">
                <a:latin typeface="Times New Roman"/>
                <a:cs typeface="Times New Roman"/>
              </a:rPr>
              <a:t>1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68209" y="6125463"/>
            <a:ext cx="463230" cy="4483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1549" y="6117755"/>
            <a:ext cx="226818" cy="2793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03297" y="6116624"/>
            <a:ext cx="1177290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  <a:tabLst>
                <a:tab pos="508000" algn="l"/>
              </a:tabLst>
            </a:pPr>
            <a:r>
              <a:rPr sz="3100" spc="55" dirty="0">
                <a:latin typeface="Times New Roman"/>
                <a:cs typeface="Times New Roman"/>
              </a:rPr>
              <a:t>1	</a:t>
            </a:r>
            <a:r>
              <a:rPr sz="3100" spc="50" dirty="0">
                <a:latin typeface="Times New Roman"/>
                <a:cs typeface="Times New Roman"/>
              </a:rPr>
              <a:t>10</a:t>
            </a:r>
            <a:r>
              <a:rPr sz="3100" spc="-25" dirty="0">
                <a:latin typeface="Times New Roman"/>
                <a:cs typeface="Times New Roman"/>
              </a:rPr>
              <a:t> </a:t>
            </a:r>
            <a:r>
              <a:rPr sz="2700" spc="52" baseline="43209" dirty="0">
                <a:latin typeface="Times New Roman"/>
                <a:cs typeface="Times New Roman"/>
              </a:rPr>
              <a:t>6</a:t>
            </a:r>
            <a:endParaRPr sz="2700" baseline="43209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57366" y="6121621"/>
            <a:ext cx="1123950" cy="0"/>
          </a:xfrm>
          <a:custGeom>
            <a:avLst/>
            <a:gdLst/>
            <a:ahLst/>
            <a:cxnLst/>
            <a:rect l="l" t="t" r="r" b="b"/>
            <a:pathLst>
              <a:path w="1123950">
                <a:moveTo>
                  <a:pt x="0" y="0"/>
                </a:moveTo>
                <a:lnTo>
                  <a:pt x="1123704" y="0"/>
                </a:lnTo>
              </a:path>
            </a:pathLst>
          </a:custGeom>
          <a:ln w="15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82500" y="5822179"/>
            <a:ext cx="463230" cy="484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829361" y="5813330"/>
            <a:ext cx="2843530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100" spc="35" dirty="0">
                <a:latin typeface="Times New Roman"/>
                <a:cs typeface="Times New Roman"/>
              </a:rPr>
              <a:t>1000000</a:t>
            </a:r>
            <a:r>
              <a:rPr sz="3100" spc="300" dirty="0">
                <a:latin typeface="Times New Roman"/>
                <a:cs typeface="Times New Roman"/>
              </a:rPr>
              <a:t> </a:t>
            </a:r>
            <a:r>
              <a:rPr sz="3100" i="1" spc="75" dirty="0">
                <a:latin typeface="Times New Roman"/>
                <a:cs typeface="Times New Roman"/>
              </a:rPr>
              <a:t>bits</a:t>
            </a:r>
            <a:r>
              <a:rPr sz="3100" spc="75" dirty="0">
                <a:latin typeface="Times New Roman"/>
                <a:cs typeface="Times New Roman"/>
              </a:rPr>
              <a:t>/sec</a:t>
            </a:r>
            <a:endParaRPr sz="31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475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561586" y="2715279"/>
            <a:ext cx="1450056" cy="1069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7" name="object 7"/>
          <p:cNvSpPr/>
          <p:nvPr/>
        </p:nvSpPr>
        <p:spPr>
          <a:xfrm>
            <a:off x="3581400" y="2743200"/>
            <a:ext cx="1371600" cy="990600"/>
          </a:xfrm>
          <a:custGeom>
            <a:avLst/>
            <a:gdLst/>
            <a:ahLst/>
            <a:cxnLst/>
            <a:rect l="l" t="t" r="r" b="b"/>
            <a:pathLst>
              <a:path w="1371600" h="990600">
                <a:moveTo>
                  <a:pt x="0" y="990600"/>
                </a:moveTo>
                <a:lnTo>
                  <a:pt x="1371600" y="990600"/>
                </a:lnTo>
                <a:lnTo>
                  <a:pt x="13716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8" name="object 8"/>
          <p:cNvSpPr txBox="1"/>
          <p:nvPr/>
        </p:nvSpPr>
        <p:spPr>
          <a:xfrm>
            <a:off x="3700652" y="2962783"/>
            <a:ext cx="121031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95" dirty="0">
                <a:cs typeface="Trebuchet MS"/>
              </a:rPr>
              <a:t>T</a:t>
            </a:r>
            <a:r>
              <a:rPr b="1" dirty="0">
                <a:cs typeface="Trebuchet MS"/>
              </a:rPr>
              <a:t>rans</a:t>
            </a:r>
            <a:r>
              <a:rPr b="1" spc="5" dirty="0">
                <a:cs typeface="Trebuchet MS"/>
              </a:rPr>
              <a:t>m</a:t>
            </a:r>
            <a:r>
              <a:rPr b="1" spc="-5" dirty="0">
                <a:cs typeface="Trebuchet MS"/>
              </a:rPr>
              <a:t>it</a:t>
            </a:r>
            <a:r>
              <a:rPr b="1" spc="-10" dirty="0">
                <a:cs typeface="Trebuchet MS"/>
              </a:rPr>
              <a:t>t</a:t>
            </a:r>
            <a:r>
              <a:rPr b="1" spc="-5" dirty="0">
                <a:cs typeface="Trebuchet MS"/>
              </a:rPr>
              <a:t>er</a:t>
            </a:r>
            <a:endParaRPr b="1" dirty="0"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94771" y="2726838"/>
            <a:ext cx="1450056" cy="1069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11" name="object 11"/>
          <p:cNvSpPr/>
          <p:nvPr/>
        </p:nvSpPr>
        <p:spPr>
          <a:xfrm>
            <a:off x="5334000" y="2743200"/>
            <a:ext cx="1371600" cy="990600"/>
          </a:xfrm>
          <a:custGeom>
            <a:avLst/>
            <a:gdLst/>
            <a:ahLst/>
            <a:cxnLst/>
            <a:rect l="l" t="t" r="r" b="b"/>
            <a:pathLst>
              <a:path w="1371600" h="990600">
                <a:moveTo>
                  <a:pt x="0" y="990600"/>
                </a:moveTo>
                <a:lnTo>
                  <a:pt x="1371600" y="990600"/>
                </a:lnTo>
                <a:lnTo>
                  <a:pt x="13716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12" name="object 12"/>
          <p:cNvSpPr txBox="1"/>
          <p:nvPr/>
        </p:nvSpPr>
        <p:spPr>
          <a:xfrm>
            <a:off x="5557266" y="3010358"/>
            <a:ext cx="8502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cs typeface="Trebuchet MS"/>
              </a:rPr>
              <a:t>Channel</a:t>
            </a:r>
            <a:endParaRPr b="1" dirty="0"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71170" y="2726838"/>
            <a:ext cx="1754861" cy="10690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15" name="object 15"/>
          <p:cNvSpPr/>
          <p:nvPr/>
        </p:nvSpPr>
        <p:spPr>
          <a:xfrm>
            <a:off x="7010400" y="2743200"/>
            <a:ext cx="1676400" cy="990600"/>
          </a:xfrm>
          <a:custGeom>
            <a:avLst/>
            <a:gdLst/>
            <a:ahLst/>
            <a:cxnLst/>
            <a:rect l="l" t="t" r="r" b="b"/>
            <a:pathLst>
              <a:path w="1676400" h="990600">
                <a:moveTo>
                  <a:pt x="0" y="990600"/>
                </a:moveTo>
                <a:lnTo>
                  <a:pt x="1676400" y="990600"/>
                </a:lnTo>
                <a:lnTo>
                  <a:pt x="1676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16" name="object 16"/>
          <p:cNvSpPr txBox="1"/>
          <p:nvPr/>
        </p:nvSpPr>
        <p:spPr>
          <a:xfrm>
            <a:off x="7427405" y="3077226"/>
            <a:ext cx="9017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80" dirty="0">
                <a:cs typeface="Trebuchet MS"/>
              </a:rPr>
              <a:t>R</a:t>
            </a:r>
            <a:r>
              <a:rPr b="1" spc="-5" dirty="0">
                <a:cs typeface="Trebuchet MS"/>
              </a:rPr>
              <a:t>ece</a:t>
            </a:r>
            <a:r>
              <a:rPr b="1" dirty="0">
                <a:cs typeface="Trebuchet MS"/>
              </a:rPr>
              <a:t>i</a:t>
            </a:r>
            <a:r>
              <a:rPr b="1" spc="-5" dirty="0">
                <a:cs typeface="Trebuchet MS"/>
              </a:rPr>
              <a:t>ver</a:t>
            </a:r>
            <a:endParaRPr b="1" dirty="0"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876170" y="2726838"/>
            <a:ext cx="1754861" cy="10690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19" name="object 19"/>
          <p:cNvSpPr/>
          <p:nvPr/>
        </p:nvSpPr>
        <p:spPr>
          <a:xfrm>
            <a:off x="8915400" y="2743200"/>
            <a:ext cx="1676400" cy="990600"/>
          </a:xfrm>
          <a:custGeom>
            <a:avLst/>
            <a:gdLst/>
            <a:ahLst/>
            <a:cxnLst/>
            <a:rect l="l" t="t" r="r" b="b"/>
            <a:pathLst>
              <a:path w="1676400" h="990600">
                <a:moveTo>
                  <a:pt x="0" y="990600"/>
                </a:moveTo>
                <a:lnTo>
                  <a:pt x="1676400" y="990600"/>
                </a:lnTo>
                <a:lnTo>
                  <a:pt x="1676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9181846" y="3104891"/>
            <a:ext cx="1223645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402590" marR="5080" indent="-390525">
              <a:lnSpc>
                <a:spcPct val="100000"/>
              </a:lnSpc>
              <a:spcBef>
                <a:spcPts val="100"/>
              </a:spcBef>
            </a:pPr>
            <a:r>
              <a:rPr lang="en-US" sz="1800" b="1" spc="-5" dirty="0" smtClean="0">
                <a:latin typeface="+mn-lt"/>
                <a:cs typeface="Trebuchet MS"/>
              </a:rPr>
              <a:t>Destination</a:t>
            </a:r>
            <a:endParaRPr sz="1800" b="1" dirty="0">
              <a:latin typeface="+mn-lt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75076" y="3168395"/>
            <a:ext cx="403860" cy="195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2" name="object 22"/>
          <p:cNvSpPr/>
          <p:nvPr/>
        </p:nvSpPr>
        <p:spPr>
          <a:xfrm>
            <a:off x="3276600" y="3184271"/>
            <a:ext cx="304800" cy="111125"/>
          </a:xfrm>
          <a:custGeom>
            <a:avLst/>
            <a:gdLst/>
            <a:ahLst/>
            <a:cxnLst/>
            <a:rect l="l" t="t" r="r" b="b"/>
            <a:pathLst>
              <a:path w="304800" h="111125">
                <a:moveTo>
                  <a:pt x="250657" y="65090"/>
                </a:moveTo>
                <a:lnTo>
                  <a:pt x="204724" y="91566"/>
                </a:lnTo>
                <a:lnTo>
                  <a:pt x="200151" y="94106"/>
                </a:lnTo>
                <a:lnTo>
                  <a:pt x="198627" y="99949"/>
                </a:lnTo>
                <a:lnTo>
                  <a:pt x="201294" y="104520"/>
                </a:lnTo>
                <a:lnTo>
                  <a:pt x="203835" y="109092"/>
                </a:lnTo>
                <a:lnTo>
                  <a:pt x="209676" y="110616"/>
                </a:lnTo>
                <a:lnTo>
                  <a:pt x="214249" y="108076"/>
                </a:lnTo>
                <a:lnTo>
                  <a:pt x="288316" y="65277"/>
                </a:lnTo>
                <a:lnTo>
                  <a:pt x="250657" y="65090"/>
                </a:lnTo>
                <a:close/>
              </a:path>
              <a:path w="304800" h="111125">
                <a:moveTo>
                  <a:pt x="267071" y="55629"/>
                </a:moveTo>
                <a:lnTo>
                  <a:pt x="250657" y="65090"/>
                </a:lnTo>
                <a:lnTo>
                  <a:pt x="285876" y="65277"/>
                </a:lnTo>
                <a:lnTo>
                  <a:pt x="285886" y="63880"/>
                </a:lnTo>
                <a:lnTo>
                  <a:pt x="281050" y="63880"/>
                </a:lnTo>
                <a:lnTo>
                  <a:pt x="267071" y="55629"/>
                </a:lnTo>
                <a:close/>
              </a:path>
              <a:path w="304800" h="111125">
                <a:moveTo>
                  <a:pt x="210312" y="0"/>
                </a:moveTo>
                <a:lnTo>
                  <a:pt x="204469" y="1524"/>
                </a:lnTo>
                <a:lnTo>
                  <a:pt x="201802" y="5968"/>
                </a:lnTo>
                <a:lnTo>
                  <a:pt x="199136" y="10540"/>
                </a:lnTo>
                <a:lnTo>
                  <a:pt x="200660" y="16382"/>
                </a:lnTo>
                <a:lnTo>
                  <a:pt x="250828" y="46040"/>
                </a:lnTo>
                <a:lnTo>
                  <a:pt x="286004" y="46227"/>
                </a:lnTo>
                <a:lnTo>
                  <a:pt x="285876" y="65277"/>
                </a:lnTo>
                <a:lnTo>
                  <a:pt x="288316" y="65277"/>
                </a:lnTo>
                <a:lnTo>
                  <a:pt x="304800" y="55752"/>
                </a:lnTo>
                <a:lnTo>
                  <a:pt x="214756" y="2666"/>
                </a:lnTo>
                <a:lnTo>
                  <a:pt x="210312" y="0"/>
                </a:lnTo>
                <a:close/>
              </a:path>
              <a:path w="304800" h="111125">
                <a:moveTo>
                  <a:pt x="0" y="44703"/>
                </a:moveTo>
                <a:lnTo>
                  <a:pt x="0" y="63753"/>
                </a:lnTo>
                <a:lnTo>
                  <a:pt x="250657" y="65090"/>
                </a:lnTo>
                <a:lnTo>
                  <a:pt x="267071" y="55629"/>
                </a:lnTo>
                <a:lnTo>
                  <a:pt x="250828" y="46040"/>
                </a:lnTo>
                <a:lnTo>
                  <a:pt x="0" y="44703"/>
                </a:lnTo>
                <a:close/>
              </a:path>
              <a:path w="304800" h="111125">
                <a:moveTo>
                  <a:pt x="281177" y="47498"/>
                </a:moveTo>
                <a:lnTo>
                  <a:pt x="267071" y="55629"/>
                </a:lnTo>
                <a:lnTo>
                  <a:pt x="281050" y="63880"/>
                </a:lnTo>
                <a:lnTo>
                  <a:pt x="281177" y="47498"/>
                </a:lnTo>
                <a:close/>
              </a:path>
              <a:path w="304800" h="111125">
                <a:moveTo>
                  <a:pt x="285995" y="47498"/>
                </a:moveTo>
                <a:lnTo>
                  <a:pt x="281177" y="47498"/>
                </a:lnTo>
                <a:lnTo>
                  <a:pt x="281050" y="63880"/>
                </a:lnTo>
                <a:lnTo>
                  <a:pt x="285886" y="63880"/>
                </a:lnTo>
                <a:lnTo>
                  <a:pt x="285995" y="47498"/>
                </a:lnTo>
                <a:close/>
              </a:path>
              <a:path w="304800" h="111125">
                <a:moveTo>
                  <a:pt x="250828" y="46040"/>
                </a:moveTo>
                <a:lnTo>
                  <a:pt x="267071" y="55629"/>
                </a:lnTo>
                <a:lnTo>
                  <a:pt x="281177" y="47498"/>
                </a:lnTo>
                <a:lnTo>
                  <a:pt x="285995" y="47498"/>
                </a:lnTo>
                <a:lnTo>
                  <a:pt x="286004" y="46227"/>
                </a:lnTo>
                <a:lnTo>
                  <a:pt x="250828" y="4604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3" name="object 23"/>
          <p:cNvSpPr/>
          <p:nvPr/>
        </p:nvSpPr>
        <p:spPr>
          <a:xfrm>
            <a:off x="4951476" y="3163823"/>
            <a:ext cx="480060" cy="19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4" name="object 24"/>
          <p:cNvSpPr/>
          <p:nvPr/>
        </p:nvSpPr>
        <p:spPr>
          <a:xfrm>
            <a:off x="4953000" y="3180334"/>
            <a:ext cx="381000" cy="111125"/>
          </a:xfrm>
          <a:custGeom>
            <a:avLst/>
            <a:gdLst/>
            <a:ahLst/>
            <a:cxnLst/>
            <a:rect l="l" t="t" r="r" b="b"/>
            <a:pathLst>
              <a:path w="381000" h="111125">
                <a:moveTo>
                  <a:pt x="364758" y="45592"/>
                </a:moveTo>
                <a:lnTo>
                  <a:pt x="362076" y="45592"/>
                </a:lnTo>
                <a:lnTo>
                  <a:pt x="362203" y="64642"/>
                </a:lnTo>
                <a:lnTo>
                  <a:pt x="326813" y="64779"/>
                </a:lnTo>
                <a:lnTo>
                  <a:pt x="276733" y="94233"/>
                </a:lnTo>
                <a:lnTo>
                  <a:pt x="275209" y="100075"/>
                </a:lnTo>
                <a:lnTo>
                  <a:pt x="280542" y="109219"/>
                </a:lnTo>
                <a:lnTo>
                  <a:pt x="286385" y="110743"/>
                </a:lnTo>
                <a:lnTo>
                  <a:pt x="381000" y="54990"/>
                </a:lnTo>
                <a:lnTo>
                  <a:pt x="364758" y="45592"/>
                </a:lnTo>
                <a:close/>
              </a:path>
              <a:path w="381000" h="111125">
                <a:moveTo>
                  <a:pt x="326906" y="45728"/>
                </a:moveTo>
                <a:lnTo>
                  <a:pt x="0" y="46989"/>
                </a:lnTo>
                <a:lnTo>
                  <a:pt x="0" y="66039"/>
                </a:lnTo>
                <a:lnTo>
                  <a:pt x="326813" y="64779"/>
                </a:lnTo>
                <a:lnTo>
                  <a:pt x="343174" y="55148"/>
                </a:lnTo>
                <a:lnTo>
                  <a:pt x="326906" y="45728"/>
                </a:lnTo>
                <a:close/>
              </a:path>
              <a:path w="381000" h="111125">
                <a:moveTo>
                  <a:pt x="343174" y="55148"/>
                </a:moveTo>
                <a:lnTo>
                  <a:pt x="326813" y="64779"/>
                </a:lnTo>
                <a:lnTo>
                  <a:pt x="362203" y="64642"/>
                </a:lnTo>
                <a:lnTo>
                  <a:pt x="362195" y="63373"/>
                </a:lnTo>
                <a:lnTo>
                  <a:pt x="357377" y="63373"/>
                </a:lnTo>
                <a:lnTo>
                  <a:pt x="343174" y="55148"/>
                </a:lnTo>
                <a:close/>
              </a:path>
              <a:path w="381000" h="111125">
                <a:moveTo>
                  <a:pt x="357250" y="46862"/>
                </a:moveTo>
                <a:lnTo>
                  <a:pt x="343174" y="55148"/>
                </a:lnTo>
                <a:lnTo>
                  <a:pt x="357377" y="63373"/>
                </a:lnTo>
                <a:lnTo>
                  <a:pt x="357250" y="46862"/>
                </a:lnTo>
                <a:close/>
              </a:path>
              <a:path w="381000" h="111125">
                <a:moveTo>
                  <a:pt x="362085" y="46862"/>
                </a:moveTo>
                <a:lnTo>
                  <a:pt x="357250" y="46862"/>
                </a:lnTo>
                <a:lnTo>
                  <a:pt x="357377" y="63373"/>
                </a:lnTo>
                <a:lnTo>
                  <a:pt x="362195" y="63373"/>
                </a:lnTo>
                <a:lnTo>
                  <a:pt x="362085" y="46862"/>
                </a:lnTo>
                <a:close/>
              </a:path>
              <a:path w="381000" h="111125">
                <a:moveTo>
                  <a:pt x="362076" y="45592"/>
                </a:moveTo>
                <a:lnTo>
                  <a:pt x="326906" y="45728"/>
                </a:lnTo>
                <a:lnTo>
                  <a:pt x="343174" y="55148"/>
                </a:lnTo>
                <a:lnTo>
                  <a:pt x="357250" y="46862"/>
                </a:lnTo>
                <a:lnTo>
                  <a:pt x="362085" y="46862"/>
                </a:lnTo>
                <a:lnTo>
                  <a:pt x="362076" y="45592"/>
                </a:lnTo>
                <a:close/>
              </a:path>
              <a:path w="381000" h="111125">
                <a:moveTo>
                  <a:pt x="286003" y="0"/>
                </a:moveTo>
                <a:lnTo>
                  <a:pt x="280162" y="1650"/>
                </a:lnTo>
                <a:lnTo>
                  <a:pt x="277495" y="6223"/>
                </a:lnTo>
                <a:lnTo>
                  <a:pt x="274827" y="10667"/>
                </a:lnTo>
                <a:lnTo>
                  <a:pt x="276478" y="16510"/>
                </a:lnTo>
                <a:lnTo>
                  <a:pt x="326906" y="45728"/>
                </a:lnTo>
                <a:lnTo>
                  <a:pt x="364758" y="45592"/>
                </a:lnTo>
                <a:lnTo>
                  <a:pt x="28600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5" name="object 25"/>
          <p:cNvSpPr/>
          <p:nvPr/>
        </p:nvSpPr>
        <p:spPr>
          <a:xfrm>
            <a:off x="6704076" y="3165348"/>
            <a:ext cx="403860" cy="1950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6" name="object 26"/>
          <p:cNvSpPr/>
          <p:nvPr/>
        </p:nvSpPr>
        <p:spPr>
          <a:xfrm>
            <a:off x="6705600" y="3181096"/>
            <a:ext cx="304800" cy="111125"/>
          </a:xfrm>
          <a:custGeom>
            <a:avLst/>
            <a:gdLst/>
            <a:ahLst/>
            <a:cxnLst/>
            <a:rect l="l" t="t" r="r" b="b"/>
            <a:pathLst>
              <a:path w="304800" h="111125">
                <a:moveTo>
                  <a:pt x="250657" y="65090"/>
                </a:moveTo>
                <a:lnTo>
                  <a:pt x="204724" y="91566"/>
                </a:lnTo>
                <a:lnTo>
                  <a:pt x="200151" y="94106"/>
                </a:lnTo>
                <a:lnTo>
                  <a:pt x="198627" y="99949"/>
                </a:lnTo>
                <a:lnTo>
                  <a:pt x="201295" y="104520"/>
                </a:lnTo>
                <a:lnTo>
                  <a:pt x="203835" y="109092"/>
                </a:lnTo>
                <a:lnTo>
                  <a:pt x="209676" y="110616"/>
                </a:lnTo>
                <a:lnTo>
                  <a:pt x="214249" y="108076"/>
                </a:lnTo>
                <a:lnTo>
                  <a:pt x="288316" y="65277"/>
                </a:lnTo>
                <a:lnTo>
                  <a:pt x="250657" y="65090"/>
                </a:lnTo>
                <a:close/>
              </a:path>
              <a:path w="304800" h="111125">
                <a:moveTo>
                  <a:pt x="267071" y="55629"/>
                </a:moveTo>
                <a:lnTo>
                  <a:pt x="250657" y="65090"/>
                </a:lnTo>
                <a:lnTo>
                  <a:pt x="285876" y="65277"/>
                </a:lnTo>
                <a:lnTo>
                  <a:pt x="285886" y="63880"/>
                </a:lnTo>
                <a:lnTo>
                  <a:pt x="281050" y="63880"/>
                </a:lnTo>
                <a:lnTo>
                  <a:pt x="267071" y="55629"/>
                </a:lnTo>
                <a:close/>
              </a:path>
              <a:path w="304800" h="111125">
                <a:moveTo>
                  <a:pt x="210312" y="0"/>
                </a:moveTo>
                <a:lnTo>
                  <a:pt x="204470" y="1524"/>
                </a:lnTo>
                <a:lnTo>
                  <a:pt x="201802" y="5968"/>
                </a:lnTo>
                <a:lnTo>
                  <a:pt x="199136" y="10540"/>
                </a:lnTo>
                <a:lnTo>
                  <a:pt x="200660" y="16382"/>
                </a:lnTo>
                <a:lnTo>
                  <a:pt x="250828" y="46040"/>
                </a:lnTo>
                <a:lnTo>
                  <a:pt x="286003" y="46227"/>
                </a:lnTo>
                <a:lnTo>
                  <a:pt x="285876" y="65277"/>
                </a:lnTo>
                <a:lnTo>
                  <a:pt x="288316" y="65277"/>
                </a:lnTo>
                <a:lnTo>
                  <a:pt x="304800" y="55752"/>
                </a:lnTo>
                <a:lnTo>
                  <a:pt x="214757" y="2666"/>
                </a:lnTo>
                <a:lnTo>
                  <a:pt x="210312" y="0"/>
                </a:lnTo>
                <a:close/>
              </a:path>
              <a:path w="304800" h="111125">
                <a:moveTo>
                  <a:pt x="0" y="44703"/>
                </a:moveTo>
                <a:lnTo>
                  <a:pt x="0" y="63753"/>
                </a:lnTo>
                <a:lnTo>
                  <a:pt x="250657" y="65090"/>
                </a:lnTo>
                <a:lnTo>
                  <a:pt x="267071" y="55629"/>
                </a:lnTo>
                <a:lnTo>
                  <a:pt x="250828" y="46040"/>
                </a:lnTo>
                <a:lnTo>
                  <a:pt x="0" y="44703"/>
                </a:lnTo>
                <a:close/>
              </a:path>
              <a:path w="304800" h="111125">
                <a:moveTo>
                  <a:pt x="281177" y="47498"/>
                </a:moveTo>
                <a:lnTo>
                  <a:pt x="267071" y="55629"/>
                </a:lnTo>
                <a:lnTo>
                  <a:pt x="281050" y="63880"/>
                </a:lnTo>
                <a:lnTo>
                  <a:pt x="281177" y="47498"/>
                </a:lnTo>
                <a:close/>
              </a:path>
              <a:path w="304800" h="111125">
                <a:moveTo>
                  <a:pt x="285995" y="47498"/>
                </a:moveTo>
                <a:lnTo>
                  <a:pt x="281177" y="47498"/>
                </a:lnTo>
                <a:lnTo>
                  <a:pt x="281050" y="63880"/>
                </a:lnTo>
                <a:lnTo>
                  <a:pt x="285886" y="63880"/>
                </a:lnTo>
                <a:lnTo>
                  <a:pt x="285995" y="47498"/>
                </a:lnTo>
                <a:close/>
              </a:path>
              <a:path w="304800" h="111125">
                <a:moveTo>
                  <a:pt x="250828" y="46040"/>
                </a:moveTo>
                <a:lnTo>
                  <a:pt x="267071" y="55629"/>
                </a:lnTo>
                <a:lnTo>
                  <a:pt x="281177" y="47498"/>
                </a:lnTo>
                <a:lnTo>
                  <a:pt x="285995" y="47498"/>
                </a:lnTo>
                <a:lnTo>
                  <a:pt x="286003" y="46227"/>
                </a:lnTo>
                <a:lnTo>
                  <a:pt x="250828" y="4604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7" name="object 27"/>
          <p:cNvSpPr/>
          <p:nvPr/>
        </p:nvSpPr>
        <p:spPr>
          <a:xfrm>
            <a:off x="8685277" y="3166872"/>
            <a:ext cx="327659" cy="195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8" name="object 28"/>
          <p:cNvSpPr/>
          <p:nvPr/>
        </p:nvSpPr>
        <p:spPr>
          <a:xfrm>
            <a:off x="8686672" y="3183890"/>
            <a:ext cx="228726" cy="1106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9" name="object 29"/>
          <p:cNvSpPr txBox="1"/>
          <p:nvPr/>
        </p:nvSpPr>
        <p:spPr>
          <a:xfrm>
            <a:off x="2459866" y="1131104"/>
            <a:ext cx="762954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b="1" spc="-5" dirty="0">
                <a:cs typeface="Trebuchet MS"/>
              </a:rPr>
              <a:t>Block Diagram of </a:t>
            </a:r>
            <a:r>
              <a:rPr sz="2800" b="1" dirty="0">
                <a:cs typeface="Trebuchet MS"/>
              </a:rPr>
              <a:t>a </a:t>
            </a:r>
            <a:r>
              <a:rPr sz="2800" b="1" spc="-5" dirty="0">
                <a:cs typeface="Trebuchet MS"/>
              </a:rPr>
              <a:t>typical communication</a:t>
            </a:r>
            <a:r>
              <a:rPr sz="2800" b="1" spc="-75" dirty="0">
                <a:cs typeface="Trebuchet MS"/>
              </a:rPr>
              <a:t> </a:t>
            </a:r>
            <a:r>
              <a:rPr sz="2800" b="1" spc="-5" dirty="0">
                <a:cs typeface="Trebuchet MS"/>
              </a:rPr>
              <a:t>system</a:t>
            </a:r>
            <a:endParaRPr sz="2800" b="1" dirty="0">
              <a:cs typeface="Trebuchet MS"/>
            </a:endParaRPr>
          </a:p>
        </p:txBody>
      </p:sp>
      <p:sp>
        <p:nvSpPr>
          <p:cNvPr id="34" name="object 5"/>
          <p:cNvSpPr/>
          <p:nvPr/>
        </p:nvSpPr>
        <p:spPr>
          <a:xfrm>
            <a:off x="1782855" y="2701373"/>
            <a:ext cx="1450056" cy="1069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b="1" dirty="0" smtClean="0"/>
              <a:t>   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Information</a:t>
            </a:r>
          </a:p>
          <a:p>
            <a:r>
              <a:rPr lang="en-US" b="1" dirty="0" smtClean="0"/>
              <a:t>         Source</a:t>
            </a:r>
            <a:endParaRPr b="1" dirty="0"/>
          </a:p>
        </p:txBody>
      </p:sp>
      <p:sp>
        <p:nvSpPr>
          <p:cNvPr id="35" name="object 7"/>
          <p:cNvSpPr/>
          <p:nvPr/>
        </p:nvSpPr>
        <p:spPr>
          <a:xfrm>
            <a:off x="1828407" y="2726838"/>
            <a:ext cx="1371600" cy="990600"/>
          </a:xfrm>
          <a:custGeom>
            <a:avLst/>
            <a:gdLst/>
            <a:ahLst/>
            <a:cxnLst/>
            <a:rect l="l" t="t" r="r" b="b"/>
            <a:pathLst>
              <a:path w="1371600" h="990600">
                <a:moveTo>
                  <a:pt x="0" y="990600"/>
                </a:moveTo>
                <a:lnTo>
                  <a:pt x="1371600" y="990600"/>
                </a:lnTo>
                <a:lnTo>
                  <a:pt x="13716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</p:spTree>
    <p:extLst>
      <p:ext uri="{BB962C8B-B14F-4D97-AF65-F5344CB8AC3E}">
        <p14:creationId xmlns:p14="http://schemas.microsoft.com/office/powerpoint/2010/main" val="21833379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59941" y="1607566"/>
            <a:ext cx="7728003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600" spc="-20" dirty="0">
                <a:latin typeface="Calibri"/>
                <a:cs typeface="Calibri"/>
              </a:rPr>
              <a:t>Therefore,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0" dirty="0">
                <a:latin typeface="Calibri"/>
                <a:cs typeface="Calibri"/>
              </a:rPr>
              <a:t>symbol </a:t>
            </a:r>
            <a:r>
              <a:rPr sz="3600" spc="-35" dirty="0">
                <a:latin typeface="Calibri"/>
                <a:cs typeface="Calibri"/>
              </a:rPr>
              <a:t>rate </a:t>
            </a:r>
            <a:r>
              <a:rPr sz="3600" dirty="0">
                <a:latin typeface="Calibri"/>
                <a:cs typeface="Calibri"/>
              </a:rPr>
              <a:t>will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be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8201" y="3057905"/>
            <a:ext cx="24701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2750" i="1" spc="60" dirty="0">
                <a:latin typeface="Times New Roman"/>
                <a:cs typeface="Times New Roman"/>
              </a:rPr>
              <a:t>R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7931" y="3291191"/>
            <a:ext cx="10795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600" i="1" spc="2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94233" y="3067180"/>
            <a:ext cx="412378" cy="430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32953" y="3327552"/>
            <a:ext cx="26733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2750" i="1" spc="65" dirty="0">
                <a:latin typeface="Times New Roman"/>
                <a:cs typeface="Times New Roman"/>
              </a:rPr>
              <a:t>N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69863" y="3333403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>
                <a:moveTo>
                  <a:pt x="0" y="0"/>
                </a:moveTo>
                <a:lnTo>
                  <a:pt x="394640" y="0"/>
                </a:lnTo>
              </a:path>
            </a:pathLst>
          </a:custGeom>
          <a:ln w="13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55209" y="3067180"/>
            <a:ext cx="412378" cy="430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48088" y="2839049"/>
            <a:ext cx="2062480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spcBef>
                <a:spcPts val="110"/>
              </a:spcBef>
              <a:tabLst>
                <a:tab pos="767715" algn="l"/>
              </a:tabLst>
            </a:pPr>
            <a:r>
              <a:rPr sz="2750" i="1" dirty="0">
                <a:latin typeface="Times New Roman"/>
                <a:cs typeface="Times New Roman"/>
              </a:rPr>
              <a:t>R</a:t>
            </a:r>
            <a:r>
              <a:rPr sz="2400" i="1" baseline="-24305" dirty="0">
                <a:latin typeface="Times New Roman"/>
                <a:cs typeface="Times New Roman"/>
              </a:rPr>
              <a:t>b	</a:t>
            </a:r>
            <a:r>
              <a:rPr sz="2750" spc="35" dirty="0">
                <a:latin typeface="Times New Roman"/>
                <a:cs typeface="Times New Roman"/>
              </a:rPr>
              <a:t>1000000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38903" y="3327552"/>
            <a:ext cx="207010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2750" spc="50" dirty="0">
                <a:latin typeface="Times New Roman"/>
                <a:cs typeface="Times New Roman"/>
              </a:rPr>
              <a:t>4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30120" y="3333403"/>
            <a:ext cx="1213485" cy="0"/>
          </a:xfrm>
          <a:custGeom>
            <a:avLst/>
            <a:gdLst/>
            <a:ahLst/>
            <a:cxnLst/>
            <a:rect l="l" t="t" r="r" b="b"/>
            <a:pathLst>
              <a:path w="1213485">
                <a:moveTo>
                  <a:pt x="0" y="0"/>
                </a:moveTo>
                <a:lnTo>
                  <a:pt x="1213034" y="0"/>
                </a:lnTo>
              </a:path>
            </a:pathLst>
          </a:custGeom>
          <a:ln w="13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33859" y="3067180"/>
            <a:ext cx="412378" cy="430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81759" y="3057905"/>
            <a:ext cx="299656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  <a:tabLst>
                <a:tab pos="1243330" algn="l"/>
              </a:tabLst>
            </a:pPr>
            <a:r>
              <a:rPr sz="2750" spc="40" dirty="0">
                <a:latin typeface="Times New Roman"/>
                <a:cs typeface="Times New Roman"/>
              </a:rPr>
              <a:t>250000	</a:t>
            </a:r>
            <a:r>
              <a:rPr sz="2750" i="1" spc="45" dirty="0">
                <a:latin typeface="Times New Roman"/>
                <a:cs typeface="Times New Roman"/>
              </a:rPr>
              <a:t>symbols</a:t>
            </a:r>
            <a:r>
              <a:rPr sz="2750" spc="45" dirty="0">
                <a:latin typeface="Times New Roman"/>
                <a:cs typeface="Times New Roman"/>
              </a:rPr>
              <a:t>/sec</a:t>
            </a:r>
            <a:endParaRPr sz="275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17636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4102" y="461594"/>
            <a:ext cx="7729826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Bandpass </a:t>
            </a:r>
            <a:r>
              <a:rPr spc="-20" dirty="0">
                <a:latin typeface="+mn-lt"/>
              </a:rPr>
              <a:t>Data</a:t>
            </a:r>
            <a:r>
              <a:rPr spc="-55" dirty="0">
                <a:latin typeface="+mn-lt"/>
              </a:rPr>
              <a:t> </a:t>
            </a:r>
            <a:r>
              <a:rPr spc="-30" dirty="0">
                <a:latin typeface="+mn-lt"/>
              </a:rPr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7127" y="1563371"/>
            <a:ext cx="10753859" cy="371960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81915" indent="-342900" algn="just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In </a:t>
            </a:r>
            <a:r>
              <a:rPr sz="3000" spc="-10" dirty="0">
                <a:latin typeface="Calibri"/>
                <a:cs typeface="Calibri"/>
              </a:rPr>
              <a:t>communication, </a:t>
            </a:r>
            <a:r>
              <a:rPr sz="3000" spc="-15" dirty="0">
                <a:latin typeface="Calibri"/>
                <a:cs typeface="Calibri"/>
              </a:rPr>
              <a:t>we </a:t>
            </a:r>
            <a:r>
              <a:rPr sz="3000" spc="-5" dirty="0">
                <a:latin typeface="Calibri"/>
                <a:cs typeface="Calibri"/>
              </a:rPr>
              <a:t>use modulation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20" dirty="0">
                <a:latin typeface="Calibri"/>
                <a:cs typeface="Calibri"/>
              </a:rPr>
              <a:t>several  </a:t>
            </a:r>
            <a:r>
              <a:rPr sz="3000" spc="-5" dirty="0">
                <a:latin typeface="Calibri"/>
                <a:cs typeface="Calibri"/>
              </a:rPr>
              <a:t>reasons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particular:</a:t>
            </a:r>
            <a:endParaRPr sz="3000" dirty="0">
              <a:latin typeface="Calibri"/>
              <a:cs typeface="Calibri"/>
            </a:endParaRPr>
          </a:p>
          <a:p>
            <a:pPr marL="756285" marR="1531620" lvl="1" indent="-287020" algn="just">
              <a:lnSpc>
                <a:spcPts val="281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14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transmit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message signal through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5" dirty="0">
                <a:latin typeface="Calibri"/>
                <a:cs typeface="Calibri"/>
              </a:rPr>
              <a:t>communication </a:t>
            </a:r>
            <a:r>
              <a:rPr sz="2600" dirty="0">
                <a:latin typeface="Calibri"/>
                <a:cs typeface="Calibri"/>
              </a:rPr>
              <a:t>channel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efficiently.</a:t>
            </a:r>
            <a:endParaRPr sz="2600" dirty="0">
              <a:latin typeface="Calibri"/>
              <a:cs typeface="Calibri"/>
            </a:endParaRPr>
          </a:p>
          <a:p>
            <a:pPr marL="756285" marR="6350" lvl="1" indent="-287020" algn="just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14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transmit </a:t>
            </a:r>
            <a:r>
              <a:rPr sz="2600" spc="-20" dirty="0">
                <a:latin typeface="Calibri"/>
                <a:cs typeface="Calibri"/>
              </a:rPr>
              <a:t>several </a:t>
            </a:r>
            <a:r>
              <a:rPr sz="2600" spc="-5" dirty="0">
                <a:latin typeface="Calibri"/>
                <a:cs typeface="Calibri"/>
              </a:rPr>
              <a:t>signals </a:t>
            </a:r>
            <a:r>
              <a:rPr sz="2600" spc="-15" dirty="0">
                <a:latin typeface="Calibri"/>
                <a:cs typeface="Calibri"/>
              </a:rPr>
              <a:t>at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same time </a:t>
            </a:r>
            <a:r>
              <a:rPr sz="2600" spc="-15" dirty="0">
                <a:latin typeface="Calibri"/>
                <a:cs typeface="Calibri"/>
              </a:rPr>
              <a:t>over </a:t>
            </a:r>
            <a:r>
              <a:rPr sz="2600" dirty="0">
                <a:latin typeface="Calibri"/>
                <a:cs typeface="Calibri"/>
              </a:rPr>
              <a:t>a  </a:t>
            </a:r>
            <a:r>
              <a:rPr sz="2600" spc="-10" dirty="0">
                <a:latin typeface="Calibri"/>
                <a:cs typeface="Calibri"/>
              </a:rPr>
              <a:t>communication </a:t>
            </a:r>
            <a:r>
              <a:rPr sz="2600" dirty="0">
                <a:latin typeface="Calibri"/>
                <a:cs typeface="Calibri"/>
              </a:rPr>
              <a:t>link </a:t>
            </a:r>
            <a:r>
              <a:rPr sz="2600" spc="-10" dirty="0">
                <a:latin typeface="Calibri"/>
                <a:cs typeface="Calibri"/>
              </a:rPr>
              <a:t>through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process</a:t>
            </a:r>
            <a:r>
              <a:rPr sz="2600" spc="5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  </a:t>
            </a:r>
            <a:r>
              <a:rPr sz="2600" spc="-5" dirty="0">
                <a:latin typeface="Calibri"/>
                <a:cs typeface="Calibri"/>
              </a:rPr>
              <a:t>multiplexing or </a:t>
            </a:r>
            <a:r>
              <a:rPr sz="2600" dirty="0">
                <a:latin typeface="Calibri"/>
                <a:cs typeface="Calibri"/>
              </a:rPr>
              <a:t>multiple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access.</a:t>
            </a:r>
          </a:p>
          <a:p>
            <a:pPr marL="756285" marR="5080" lvl="1" indent="-287020" algn="just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14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simplify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design 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electronic </a:t>
            </a:r>
            <a:r>
              <a:rPr sz="2600" spc="-20" dirty="0">
                <a:latin typeface="Calibri"/>
                <a:cs typeface="Calibri"/>
              </a:rPr>
              <a:t>systems </a:t>
            </a:r>
            <a:r>
              <a:rPr sz="2600" spc="-10" dirty="0">
                <a:latin typeface="Calibri"/>
                <a:cs typeface="Calibri"/>
              </a:rPr>
              <a:t>used 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transmit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message.</a:t>
            </a:r>
            <a:endParaRPr sz="2600" dirty="0">
              <a:latin typeface="Calibri"/>
              <a:cs typeface="Calibri"/>
            </a:endParaRPr>
          </a:p>
          <a:p>
            <a:pPr marL="756285" marR="6350" lvl="1" indent="-287020" algn="just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by using modulation </a:t>
            </a:r>
            <a:r>
              <a:rPr sz="2600" spc="-15" dirty="0">
                <a:latin typeface="Calibri"/>
                <a:cs typeface="Calibri"/>
              </a:rPr>
              <a:t>we </a:t>
            </a:r>
            <a:r>
              <a:rPr sz="2600" spc="-10" dirty="0">
                <a:latin typeface="Calibri"/>
                <a:cs typeface="Calibri"/>
              </a:rPr>
              <a:t>can </a:t>
            </a:r>
            <a:r>
              <a:rPr sz="2600" spc="-5" dirty="0">
                <a:latin typeface="Calibri"/>
                <a:cs typeface="Calibri"/>
              </a:rPr>
              <a:t>easily transmit </a:t>
            </a:r>
            <a:r>
              <a:rPr sz="2600" spc="-15" dirty="0">
                <a:latin typeface="Calibri"/>
                <a:cs typeface="Calibri"/>
              </a:rPr>
              <a:t>data </a:t>
            </a:r>
            <a:r>
              <a:rPr sz="2600" dirty="0">
                <a:latin typeface="Calibri"/>
                <a:cs typeface="Calibri"/>
              </a:rPr>
              <a:t>with  </a:t>
            </a:r>
            <a:r>
              <a:rPr sz="2600" spc="-5" dirty="0">
                <a:latin typeface="Calibri"/>
                <a:cs typeface="Calibri"/>
              </a:rPr>
              <a:t>low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 smtClean="0">
                <a:latin typeface="Calibri"/>
                <a:cs typeface="Calibri"/>
              </a:rPr>
              <a:t>loss</a:t>
            </a:r>
            <a:r>
              <a:rPr lang="en-US" sz="2600" dirty="0" smtClean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33212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8743" y="461594"/>
            <a:ext cx="7794660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Bandpass </a:t>
            </a:r>
            <a:r>
              <a:rPr spc="-10" dirty="0">
                <a:latin typeface="+mn-lt"/>
              </a:rPr>
              <a:t>Digital</a:t>
            </a:r>
            <a:r>
              <a:rPr spc="-40" dirty="0">
                <a:latin typeface="+mn-lt"/>
              </a:rPr>
              <a:t> </a:t>
            </a:r>
            <a:r>
              <a:rPr spc="-30" dirty="0">
                <a:latin typeface="+mn-lt"/>
              </a:rPr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0462" y="1558797"/>
            <a:ext cx="10058400" cy="445416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Digital </a:t>
            </a:r>
            <a:r>
              <a:rPr sz="3200" spc="-5" dirty="0">
                <a:latin typeface="Calibri"/>
                <a:cs typeface="Calibri"/>
              </a:rPr>
              <a:t>modulation is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process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which  </a:t>
            </a:r>
            <a:r>
              <a:rPr sz="3200" spc="-10" dirty="0">
                <a:latin typeface="Calibri"/>
                <a:cs typeface="Calibri"/>
              </a:rPr>
              <a:t>digital symbols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20" dirty="0">
                <a:latin typeface="Calibri"/>
                <a:cs typeface="Calibri"/>
              </a:rPr>
              <a:t>transformed </a:t>
            </a:r>
            <a:r>
              <a:rPr sz="3200" spc="-15" dirty="0">
                <a:latin typeface="Calibri"/>
                <a:cs typeface="Calibri"/>
              </a:rPr>
              <a:t>into </a:t>
            </a:r>
            <a:r>
              <a:rPr sz="3200" spc="-25" dirty="0" smtClean="0">
                <a:latin typeface="Calibri"/>
                <a:cs typeface="Calibri"/>
              </a:rPr>
              <a:t>wave-</a:t>
            </a:r>
            <a:r>
              <a:rPr sz="3200" spc="-20" dirty="0" smtClean="0">
                <a:latin typeface="Calibri"/>
                <a:cs typeface="Calibri"/>
              </a:rPr>
              <a:t>forms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compatible </a:t>
            </a:r>
            <a:r>
              <a:rPr sz="3200" dirty="0">
                <a:latin typeface="Calibri"/>
                <a:cs typeface="Calibri"/>
              </a:rPr>
              <a:t>with the  </a:t>
            </a:r>
            <a:r>
              <a:rPr sz="3200" spc="-10" dirty="0">
                <a:latin typeface="Calibri"/>
                <a:cs typeface="Calibri"/>
              </a:rPr>
              <a:t>characteristics </a:t>
            </a:r>
            <a:r>
              <a:rPr sz="3200" dirty="0">
                <a:latin typeface="Calibri"/>
                <a:cs typeface="Calibri"/>
              </a:rPr>
              <a:t>of the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channel.</a:t>
            </a:r>
          </a:p>
          <a:p>
            <a:pPr marL="355600" marR="6350" indent="-342900" algn="just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following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general </a:t>
            </a:r>
            <a:r>
              <a:rPr sz="3200" spc="-20" dirty="0">
                <a:latin typeface="Calibri"/>
                <a:cs typeface="Calibri"/>
              </a:rPr>
              <a:t>steps </a:t>
            </a:r>
            <a:r>
              <a:rPr sz="3200" spc="-5" dirty="0">
                <a:latin typeface="Calibri"/>
                <a:cs typeface="Calibri"/>
              </a:rPr>
              <a:t>used by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modulator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transmit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data</a:t>
            </a:r>
            <a:endParaRPr sz="3200" dirty="0">
              <a:latin typeface="Calibri"/>
              <a:cs typeface="Calibri"/>
            </a:endParaRPr>
          </a:p>
          <a:p>
            <a:pPr marL="469265" lvl="1" algn="just">
              <a:spcBef>
                <a:spcPts val="270"/>
              </a:spcBef>
              <a:tabLst>
                <a:tab pos="756285" algn="l"/>
                <a:tab pos="756920" algn="l"/>
              </a:tabLst>
            </a:pPr>
            <a:r>
              <a:rPr sz="3200" spc="-5" dirty="0">
                <a:latin typeface="Calibri"/>
                <a:cs typeface="Calibri"/>
              </a:rPr>
              <a:t>1. </a:t>
            </a:r>
            <a:r>
              <a:rPr sz="3200" spc="-10" dirty="0">
                <a:latin typeface="Calibri"/>
                <a:cs typeface="Calibri"/>
              </a:rPr>
              <a:t>Accept incoming digital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data</a:t>
            </a:r>
            <a:endParaRPr sz="3200" dirty="0">
              <a:latin typeface="Calibri"/>
              <a:cs typeface="Calibri"/>
            </a:endParaRPr>
          </a:p>
          <a:p>
            <a:pPr marL="469265" lvl="1" algn="just">
              <a:spcBef>
                <a:spcPts val="265"/>
              </a:spcBef>
              <a:tabLst>
                <a:tab pos="756285" algn="l"/>
                <a:tab pos="756920" algn="l"/>
              </a:tabLst>
            </a:pPr>
            <a:r>
              <a:rPr sz="3200" spc="-5" dirty="0">
                <a:latin typeface="Calibri"/>
                <a:cs typeface="Calibri"/>
              </a:rPr>
              <a:t>2. </a:t>
            </a:r>
            <a:r>
              <a:rPr sz="3200" spc="-15" dirty="0">
                <a:latin typeface="Calibri"/>
                <a:cs typeface="Calibri"/>
              </a:rPr>
              <a:t>Group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data into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symbols</a:t>
            </a:r>
            <a:endParaRPr sz="3200" dirty="0">
              <a:latin typeface="Calibri"/>
              <a:cs typeface="Calibri"/>
            </a:endParaRPr>
          </a:p>
          <a:p>
            <a:pPr marL="469265" marR="5080" lvl="1" algn="just">
              <a:lnSpc>
                <a:spcPts val="2380"/>
              </a:lnSpc>
              <a:spcBef>
                <a:spcPts val="565"/>
              </a:spcBef>
              <a:tabLst>
                <a:tab pos="756285" algn="l"/>
                <a:tab pos="756920" algn="l"/>
              </a:tabLst>
            </a:pPr>
            <a:r>
              <a:rPr sz="3200" spc="-5" dirty="0">
                <a:latin typeface="Calibri"/>
                <a:cs typeface="Calibri"/>
              </a:rPr>
              <a:t>3. Use </a:t>
            </a:r>
            <a:r>
              <a:rPr sz="3200" dirty="0">
                <a:latin typeface="Calibri"/>
                <a:cs typeface="Calibri"/>
              </a:rPr>
              <a:t>these </a:t>
            </a:r>
            <a:r>
              <a:rPr sz="3200" spc="-10" dirty="0">
                <a:latin typeface="Calibri"/>
                <a:cs typeface="Calibri"/>
              </a:rPr>
              <a:t>symbols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set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change </a:t>
            </a:r>
            <a:r>
              <a:rPr sz="3200" spc="-5" dirty="0">
                <a:latin typeface="Calibri"/>
                <a:cs typeface="Calibri"/>
              </a:rPr>
              <a:t>the phase, </a:t>
            </a:r>
            <a:r>
              <a:rPr sz="3200" spc="-10" dirty="0">
                <a:latin typeface="Calibri"/>
                <a:cs typeface="Calibri"/>
              </a:rPr>
              <a:t>frequency </a:t>
            </a:r>
            <a:r>
              <a:rPr sz="3200" dirty="0">
                <a:latin typeface="Calibri"/>
                <a:cs typeface="Calibri"/>
              </a:rPr>
              <a:t>or  </a:t>
            </a:r>
            <a:r>
              <a:rPr sz="3200" spc="-5" dirty="0">
                <a:latin typeface="Calibri"/>
                <a:cs typeface="Calibri"/>
              </a:rPr>
              <a:t>amplitude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reference </a:t>
            </a:r>
            <a:r>
              <a:rPr sz="3200" spc="-10" dirty="0">
                <a:latin typeface="Calibri"/>
                <a:cs typeface="Calibri"/>
              </a:rPr>
              <a:t>carrier signal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appropriately.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4303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2891" y="461594"/>
            <a:ext cx="9465972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Bandpass </a:t>
            </a:r>
            <a:r>
              <a:rPr spc="-5" dirty="0">
                <a:latin typeface="+mn-lt"/>
              </a:rPr>
              <a:t>Modulation</a:t>
            </a:r>
            <a:r>
              <a:rPr spc="-65" dirty="0">
                <a:latin typeface="+mn-lt"/>
              </a:rPr>
              <a:t> </a:t>
            </a:r>
            <a:r>
              <a:rPr spc="-35" dirty="0">
                <a:latin typeface="+mn-lt"/>
              </a:rPr>
              <a:t>Techniques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3797" y="1510635"/>
            <a:ext cx="9350062" cy="46788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81000" indent="-342900">
              <a:spcBef>
                <a:spcPts val="86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Amplitude Shift </a:t>
            </a:r>
            <a:r>
              <a:rPr sz="3200" spc="-15" dirty="0">
                <a:latin typeface="Calibri"/>
                <a:cs typeface="Calibri"/>
              </a:rPr>
              <a:t>Keying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(ASK)</a:t>
            </a:r>
            <a:endParaRPr sz="3200" dirty="0">
              <a:latin typeface="Calibri"/>
              <a:cs typeface="Calibri"/>
            </a:endParaRPr>
          </a:p>
          <a:p>
            <a:pPr marL="381000" indent="-342900"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dirty="0">
                <a:latin typeface="Calibri"/>
                <a:cs typeface="Calibri"/>
              </a:rPr>
              <a:t>Phase </a:t>
            </a:r>
            <a:r>
              <a:rPr sz="3200" spc="-5" dirty="0">
                <a:latin typeface="Calibri"/>
                <a:cs typeface="Calibri"/>
              </a:rPr>
              <a:t>Shift </a:t>
            </a:r>
            <a:r>
              <a:rPr sz="3200" spc="-15" dirty="0">
                <a:latin typeface="Calibri"/>
                <a:cs typeface="Calibri"/>
              </a:rPr>
              <a:t>Keying</a:t>
            </a:r>
            <a:r>
              <a:rPr sz="3200" spc="-5" dirty="0">
                <a:latin typeface="Calibri"/>
                <a:cs typeface="Calibri"/>
              </a:rPr>
              <a:t> (PSK)</a:t>
            </a:r>
            <a:endParaRPr sz="3200" dirty="0">
              <a:latin typeface="Calibri"/>
              <a:cs typeface="Calibri"/>
            </a:endParaRPr>
          </a:p>
          <a:p>
            <a:pPr marL="381000" indent="-342900"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Frequency Shift </a:t>
            </a:r>
            <a:r>
              <a:rPr sz="3200" spc="-15" dirty="0">
                <a:latin typeface="Calibri"/>
                <a:cs typeface="Calibri"/>
              </a:rPr>
              <a:t>Keying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(FSK)</a:t>
            </a:r>
            <a:endParaRPr sz="3200" dirty="0">
              <a:latin typeface="Calibri"/>
              <a:cs typeface="Calibri"/>
            </a:endParaRPr>
          </a:p>
          <a:p>
            <a:pPr marL="381000" indent="-342900"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10" dirty="0">
                <a:latin typeface="Calibri"/>
                <a:cs typeface="Calibri"/>
              </a:rPr>
              <a:t>Multilevel </a:t>
            </a:r>
            <a:r>
              <a:rPr sz="3200" spc="-5" dirty="0">
                <a:latin typeface="Calibri"/>
                <a:cs typeface="Calibri"/>
              </a:rPr>
              <a:t>Signaling </a:t>
            </a:r>
            <a:r>
              <a:rPr sz="3200" spc="15" dirty="0">
                <a:latin typeface="Calibri"/>
                <a:cs typeface="Calibri"/>
              </a:rPr>
              <a:t>(M</a:t>
            </a:r>
            <a:r>
              <a:rPr sz="3200" i="1" spc="22" baseline="-21164" dirty="0">
                <a:latin typeface="Calibri"/>
                <a:cs typeface="Calibri"/>
              </a:rPr>
              <a:t>ary</a:t>
            </a:r>
            <a:r>
              <a:rPr sz="3200" i="1" spc="82" baseline="-21164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Modulation)</a:t>
            </a:r>
            <a:endParaRPr sz="3200" dirty="0">
              <a:latin typeface="Calibri"/>
              <a:cs typeface="Calibri"/>
            </a:endParaRPr>
          </a:p>
          <a:p>
            <a:pPr marL="1181100" lvl="1" indent="-229235">
              <a:spcBef>
                <a:spcPts val="620"/>
              </a:spcBef>
              <a:buFont typeface="Arial"/>
              <a:buChar char="•"/>
              <a:tabLst>
                <a:tab pos="1181735" algn="l"/>
              </a:tabLst>
            </a:pPr>
            <a:r>
              <a:rPr sz="3200" spc="-5" dirty="0">
                <a:latin typeface="Calibri"/>
                <a:cs typeface="Calibri"/>
              </a:rPr>
              <a:t>M</a:t>
            </a:r>
            <a:r>
              <a:rPr sz="3200" i="1" spc="-7" baseline="-20833" dirty="0">
                <a:latin typeface="Calibri"/>
                <a:cs typeface="Calibri"/>
              </a:rPr>
              <a:t>ary </a:t>
            </a:r>
            <a:r>
              <a:rPr sz="3200" dirty="0">
                <a:latin typeface="Calibri"/>
                <a:cs typeface="Calibri"/>
              </a:rPr>
              <a:t>Amplitude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Modulation</a:t>
            </a:r>
            <a:endParaRPr sz="3200" dirty="0">
              <a:latin typeface="Calibri"/>
              <a:cs typeface="Calibri"/>
            </a:endParaRPr>
          </a:p>
          <a:p>
            <a:pPr marL="1181100" lvl="1" indent="-229235">
              <a:spcBef>
                <a:spcPts val="575"/>
              </a:spcBef>
              <a:buFont typeface="Arial"/>
              <a:buChar char="•"/>
              <a:tabLst>
                <a:tab pos="1181735" algn="l"/>
              </a:tabLst>
            </a:pPr>
            <a:r>
              <a:rPr sz="3200" spc="-5" dirty="0">
                <a:latin typeface="Calibri"/>
                <a:cs typeface="Calibri"/>
              </a:rPr>
              <a:t>M</a:t>
            </a:r>
            <a:r>
              <a:rPr sz="3200" i="1" spc="-7" baseline="-20833" dirty="0">
                <a:latin typeface="Calibri"/>
                <a:cs typeface="Calibri"/>
              </a:rPr>
              <a:t>ary </a:t>
            </a:r>
            <a:r>
              <a:rPr sz="3200" dirty="0">
                <a:latin typeface="Calibri"/>
                <a:cs typeface="Calibri"/>
              </a:rPr>
              <a:t>Phase </a:t>
            </a:r>
            <a:r>
              <a:rPr sz="3200" spc="-5" dirty="0">
                <a:latin typeface="Calibri"/>
                <a:cs typeface="Calibri"/>
              </a:rPr>
              <a:t>Shift </a:t>
            </a:r>
            <a:r>
              <a:rPr sz="3200" spc="-10" dirty="0">
                <a:latin typeface="Calibri"/>
                <a:cs typeface="Calibri"/>
              </a:rPr>
              <a:t>Keying </a:t>
            </a:r>
            <a:r>
              <a:rPr sz="3200" spc="-5" dirty="0">
                <a:latin typeface="Calibri"/>
                <a:cs typeface="Calibri"/>
              </a:rPr>
              <a:t>(M</a:t>
            </a:r>
            <a:r>
              <a:rPr sz="3200" i="1" spc="-7" baseline="-20833" dirty="0">
                <a:latin typeface="Calibri"/>
                <a:cs typeface="Calibri"/>
              </a:rPr>
              <a:t>ary</a:t>
            </a:r>
            <a:r>
              <a:rPr sz="3200" i="1" spc="-52" baseline="-20833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PSK)</a:t>
            </a:r>
          </a:p>
          <a:p>
            <a:pPr marL="1181100" lvl="1" indent="-229235">
              <a:spcBef>
                <a:spcPts val="575"/>
              </a:spcBef>
              <a:buFont typeface="Arial"/>
              <a:buChar char="•"/>
              <a:tabLst>
                <a:tab pos="1181735" algn="l"/>
              </a:tabLst>
            </a:pPr>
            <a:r>
              <a:rPr sz="3200" spc="-5" dirty="0">
                <a:latin typeface="Calibri"/>
                <a:cs typeface="Calibri"/>
              </a:rPr>
              <a:t>M</a:t>
            </a:r>
            <a:r>
              <a:rPr sz="3200" i="1" spc="-7" baseline="-20833" dirty="0">
                <a:latin typeface="Calibri"/>
                <a:cs typeface="Calibri"/>
              </a:rPr>
              <a:t>ary </a:t>
            </a:r>
            <a:r>
              <a:rPr sz="3200" spc="-5" dirty="0">
                <a:latin typeface="Calibri"/>
                <a:cs typeface="Calibri"/>
              </a:rPr>
              <a:t>Frequency Shift </a:t>
            </a:r>
            <a:r>
              <a:rPr sz="3200" spc="-10" dirty="0">
                <a:latin typeface="Calibri"/>
                <a:cs typeface="Calibri"/>
              </a:rPr>
              <a:t>Keying </a:t>
            </a:r>
            <a:r>
              <a:rPr sz="3200" dirty="0">
                <a:latin typeface="Calibri"/>
                <a:cs typeface="Calibri"/>
              </a:rPr>
              <a:t>(M</a:t>
            </a:r>
            <a:r>
              <a:rPr sz="3200" i="1" baseline="-20833" dirty="0">
                <a:latin typeface="Calibri"/>
                <a:cs typeface="Calibri"/>
              </a:rPr>
              <a:t>ary</a:t>
            </a:r>
            <a:r>
              <a:rPr sz="3200" i="1" spc="-60" baseline="-20833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FSK)</a:t>
            </a:r>
            <a:endParaRPr sz="3200" dirty="0">
              <a:latin typeface="Calibri"/>
              <a:cs typeface="Calibri"/>
            </a:endParaRPr>
          </a:p>
          <a:p>
            <a:pPr marL="381000" indent="-342900">
              <a:spcBef>
                <a:spcPts val="73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15" dirty="0">
                <a:latin typeface="Calibri"/>
                <a:cs typeface="Calibri"/>
              </a:rPr>
              <a:t>Quadrature </a:t>
            </a:r>
            <a:r>
              <a:rPr sz="3200" spc="-5" dirty="0">
                <a:latin typeface="Calibri"/>
                <a:cs typeface="Calibri"/>
              </a:rPr>
              <a:t>Amplitude Modulation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(QAM)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69475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3651" y="461594"/>
            <a:ext cx="7196883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+mn-lt"/>
              </a:rPr>
              <a:t>Amplitude </a:t>
            </a:r>
            <a:r>
              <a:rPr spc="-5" dirty="0">
                <a:latin typeface="+mn-lt"/>
              </a:rPr>
              <a:t>Shift </a:t>
            </a:r>
            <a:r>
              <a:rPr spc="-20" dirty="0">
                <a:latin typeface="+mn-lt"/>
              </a:rPr>
              <a:t>Keying</a:t>
            </a:r>
            <a:r>
              <a:rPr spc="-10" dirty="0">
                <a:latin typeface="+mn-lt"/>
              </a:rPr>
              <a:t> (ASK)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8795" y="1607565"/>
            <a:ext cx="9968248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ASK the </a:t>
            </a:r>
            <a:r>
              <a:rPr sz="3200" spc="-5" dirty="0">
                <a:latin typeface="Calibri"/>
                <a:cs typeface="Calibri"/>
              </a:rPr>
              <a:t>binary </a:t>
            </a:r>
            <a:r>
              <a:rPr sz="3200" spc="-20" dirty="0">
                <a:latin typeface="Calibri"/>
                <a:cs typeface="Calibri"/>
              </a:rPr>
              <a:t>data </a:t>
            </a:r>
            <a:r>
              <a:rPr sz="3200" spc="-10" dirty="0">
                <a:latin typeface="Calibri"/>
                <a:cs typeface="Calibri"/>
              </a:rPr>
              <a:t>modulates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amplitude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carrier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signal</a:t>
            </a:r>
            <a:r>
              <a:rPr lang="en-US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46782" y="2963192"/>
            <a:ext cx="6623890" cy="1071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21630" y="4388342"/>
            <a:ext cx="4674193" cy="2056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98685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2340" y="461594"/>
            <a:ext cx="5997463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5" dirty="0">
                <a:latin typeface="+mn-lt"/>
              </a:rPr>
              <a:t>Phase </a:t>
            </a:r>
            <a:r>
              <a:rPr spc="-5" dirty="0">
                <a:latin typeface="+mn-lt"/>
              </a:rPr>
              <a:t>Shift </a:t>
            </a:r>
            <a:r>
              <a:rPr spc="-15" dirty="0">
                <a:latin typeface="+mn-lt"/>
              </a:rPr>
              <a:t>Keying</a:t>
            </a:r>
            <a:r>
              <a:rPr spc="-85" dirty="0">
                <a:latin typeface="+mn-lt"/>
              </a:rPr>
              <a:t> </a:t>
            </a:r>
            <a:r>
              <a:rPr spc="-5" dirty="0">
                <a:latin typeface="+mn-lt"/>
              </a:rPr>
              <a:t>(PSK)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4101" y="1607565"/>
            <a:ext cx="9131122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PSK </a:t>
            </a:r>
            <a:r>
              <a:rPr sz="3200" spc="-5" dirty="0">
                <a:latin typeface="Calibri"/>
                <a:cs typeface="Calibri"/>
              </a:rPr>
              <a:t>the binary </a:t>
            </a:r>
            <a:r>
              <a:rPr sz="3200" spc="-20" dirty="0">
                <a:latin typeface="Calibri"/>
                <a:cs typeface="Calibri"/>
              </a:rPr>
              <a:t>data </a:t>
            </a:r>
            <a:r>
              <a:rPr sz="3200" spc="-10" dirty="0">
                <a:latin typeface="Calibri"/>
                <a:cs typeface="Calibri"/>
              </a:rPr>
              <a:t>modulates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phase of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carrier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signal</a:t>
            </a:r>
            <a:r>
              <a:rPr lang="en-US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2340" y="3058336"/>
            <a:ext cx="6408218" cy="961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8370" y="4275202"/>
            <a:ext cx="5550089" cy="2544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0627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3955" y="461594"/>
            <a:ext cx="697784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+mn-lt"/>
              </a:rPr>
              <a:t>Frequency Shift </a:t>
            </a:r>
            <a:r>
              <a:rPr spc="-15" dirty="0">
                <a:latin typeface="+mn-lt"/>
              </a:rPr>
              <a:t>Keying</a:t>
            </a:r>
            <a:r>
              <a:rPr spc="-80" dirty="0">
                <a:latin typeface="+mn-lt"/>
              </a:rPr>
              <a:t> </a:t>
            </a:r>
            <a:r>
              <a:rPr spc="-15" dirty="0">
                <a:latin typeface="+mn-lt"/>
              </a:rPr>
              <a:t>(FSK)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5769" y="1607565"/>
            <a:ext cx="9015211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15" dirty="0">
                <a:latin typeface="Calibri"/>
                <a:cs typeface="Calibri"/>
              </a:rPr>
              <a:t>FSK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binary </a:t>
            </a:r>
            <a:r>
              <a:rPr sz="3200" spc="-20" dirty="0">
                <a:latin typeface="Calibri"/>
                <a:cs typeface="Calibri"/>
              </a:rPr>
              <a:t>data </a:t>
            </a:r>
            <a:r>
              <a:rPr sz="3200" spc="-10" dirty="0">
                <a:latin typeface="Calibri"/>
                <a:cs typeface="Calibri"/>
              </a:rPr>
              <a:t>modulates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frequency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carrier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signal</a:t>
            </a:r>
            <a:r>
              <a:rPr lang="en-US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90231" y="2816491"/>
            <a:ext cx="6017888" cy="1093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0400" y="4116823"/>
            <a:ext cx="5797550" cy="25907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26758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45476" y="2390776"/>
            <a:ext cx="4555499" cy="2812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9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21" y="976621"/>
            <a:ext cx="9852338" cy="51520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 algn="just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Information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Source</a:t>
            </a:r>
            <a:endParaRPr sz="3200" dirty="0">
              <a:latin typeface="Calibri"/>
              <a:cs typeface="Calibri"/>
            </a:endParaRPr>
          </a:p>
          <a:p>
            <a:pPr marL="756285" lvl="1" indent="-287020" algn="just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source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data</a:t>
            </a:r>
            <a:endParaRPr sz="2800" dirty="0">
              <a:latin typeface="Calibri"/>
              <a:cs typeface="Calibri"/>
            </a:endParaRPr>
          </a:p>
          <a:p>
            <a:pPr marL="1155700" marR="129539" lvl="2" indent="-228600" algn="just">
              <a:spcBef>
                <a:spcPts val="60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15" dirty="0">
                <a:latin typeface="Calibri"/>
                <a:cs typeface="Calibri"/>
              </a:rPr>
              <a:t>Data </a:t>
            </a:r>
            <a:r>
              <a:rPr sz="2800" spc="-10" dirty="0">
                <a:latin typeface="Calibri"/>
                <a:cs typeface="Calibri"/>
              </a:rPr>
              <a:t>could </a:t>
            </a:r>
            <a:r>
              <a:rPr sz="2800" spc="-5" dirty="0">
                <a:latin typeface="Calibri"/>
                <a:cs typeface="Calibri"/>
              </a:rPr>
              <a:t>be: human </a:t>
            </a:r>
            <a:r>
              <a:rPr sz="2800" spc="-10" dirty="0">
                <a:latin typeface="Calibri"/>
                <a:cs typeface="Calibri"/>
              </a:rPr>
              <a:t>voice, </a:t>
            </a:r>
            <a:r>
              <a:rPr sz="2800" spc="-25" dirty="0" smtClean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video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etc..</a:t>
            </a:r>
            <a:endParaRPr sz="2800" dirty="0">
              <a:latin typeface="Calibri"/>
              <a:cs typeface="Calibri"/>
            </a:endParaRPr>
          </a:p>
          <a:p>
            <a:pPr marL="756285" lvl="1" indent="-287020" algn="just"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spc="-10" dirty="0">
                <a:latin typeface="Calibri"/>
                <a:cs typeface="Calibri"/>
              </a:rPr>
              <a:t> types:</a:t>
            </a:r>
            <a:endParaRPr sz="2800" dirty="0">
              <a:latin typeface="Calibri"/>
              <a:cs typeface="Calibri"/>
            </a:endParaRPr>
          </a:p>
          <a:p>
            <a:pPr marL="1155700" lvl="2" indent="-229235" algn="just">
              <a:spcBef>
                <a:spcPts val="60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10" dirty="0" smtClean="0">
                <a:latin typeface="Calibri"/>
                <a:cs typeface="Calibri"/>
              </a:rPr>
              <a:t>Discrete</a:t>
            </a:r>
            <a:r>
              <a:rPr lang="en-US" sz="2800" spc="-10" dirty="0" smtClean="0">
                <a:latin typeface="Calibri"/>
                <a:cs typeface="Calibri"/>
              </a:rPr>
              <a:t>/Digital</a:t>
            </a:r>
            <a:r>
              <a:rPr sz="2800" spc="-10" dirty="0" smtClean="0">
                <a:latin typeface="Calibri"/>
                <a:cs typeface="Calibri"/>
              </a:rPr>
              <a:t>: </a:t>
            </a:r>
            <a:r>
              <a:rPr sz="2800" spc="-10" dirty="0">
                <a:latin typeface="Calibri"/>
                <a:cs typeface="Calibri"/>
              </a:rPr>
              <a:t>Finite </a:t>
            </a:r>
            <a:r>
              <a:rPr sz="2800" spc="-5" dirty="0">
                <a:latin typeface="Calibri"/>
                <a:cs typeface="Calibri"/>
              </a:rPr>
              <a:t>set of </a:t>
            </a:r>
            <a:r>
              <a:rPr lang="en-US" sz="2800" spc="-10" dirty="0" smtClean="0">
                <a:latin typeface="Calibri"/>
                <a:cs typeface="Calibri"/>
              </a:rPr>
              <a:t>value</a:t>
            </a:r>
            <a:r>
              <a:rPr sz="2800" spc="-10" dirty="0" smtClean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1155700" lvl="2" indent="-229235" algn="just">
              <a:spcBef>
                <a:spcPts val="57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5" dirty="0" smtClean="0">
                <a:latin typeface="Calibri"/>
                <a:cs typeface="Calibri"/>
              </a:rPr>
              <a:t>Continuous</a:t>
            </a:r>
            <a:r>
              <a:rPr lang="en-US" sz="2800" spc="-5" dirty="0" smtClean="0">
                <a:latin typeface="Calibri"/>
                <a:cs typeface="Calibri"/>
              </a:rPr>
              <a:t>/Analog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: </a:t>
            </a:r>
            <a:r>
              <a:rPr sz="2800" spc="-10" dirty="0">
                <a:latin typeface="Calibri"/>
                <a:cs typeface="Calibri"/>
              </a:rPr>
              <a:t>Infinite </a:t>
            </a:r>
            <a:r>
              <a:rPr sz="2800" spc="-5" dirty="0">
                <a:latin typeface="Calibri"/>
                <a:cs typeface="Calibri"/>
              </a:rPr>
              <a:t>set of </a:t>
            </a:r>
            <a:r>
              <a:rPr lang="en-US" sz="2800" spc="-10" dirty="0" smtClean="0">
                <a:latin typeface="Calibri"/>
                <a:cs typeface="Calibri"/>
              </a:rPr>
              <a:t>valu</a:t>
            </a:r>
            <a:r>
              <a:rPr sz="2800" spc="-10" dirty="0" smtClean="0">
                <a:latin typeface="Calibri"/>
                <a:cs typeface="Calibri"/>
              </a:rPr>
              <a:t>es</a:t>
            </a:r>
            <a:r>
              <a:rPr sz="2800" spc="-80" dirty="0" smtClean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  <a:p>
            <a:pPr marL="355600" indent="-342900" algn="just"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latin typeface="Calibri"/>
                <a:cs typeface="Calibri"/>
              </a:rPr>
              <a:t>Transmitter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 algn="just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Converts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source </a:t>
            </a:r>
            <a:r>
              <a:rPr sz="2800" spc="-20" dirty="0">
                <a:latin typeface="Calibri"/>
                <a:cs typeface="Calibri"/>
              </a:rPr>
              <a:t>data into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suitable </a:t>
            </a:r>
            <a:r>
              <a:rPr sz="2800" spc="-25" dirty="0">
                <a:latin typeface="Calibri"/>
                <a:cs typeface="Calibri"/>
              </a:rPr>
              <a:t>form </a:t>
            </a:r>
            <a:r>
              <a:rPr sz="2800" spc="-30" dirty="0">
                <a:latin typeface="Calibri"/>
                <a:cs typeface="Calibri"/>
              </a:rPr>
              <a:t>for  </a:t>
            </a:r>
            <a:r>
              <a:rPr sz="2800" spc="-15" dirty="0">
                <a:latin typeface="Calibri"/>
                <a:cs typeface="Calibri"/>
              </a:rPr>
              <a:t>transmission through </a:t>
            </a:r>
            <a:r>
              <a:rPr sz="2800" spc="-10" dirty="0">
                <a:latin typeface="Calibri"/>
                <a:cs typeface="Calibri"/>
              </a:rPr>
              <a:t>signal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processing</a:t>
            </a:r>
            <a:endParaRPr sz="2800" dirty="0">
              <a:latin typeface="Calibri"/>
              <a:cs typeface="Calibri"/>
            </a:endParaRPr>
          </a:p>
          <a:p>
            <a:pPr marL="756285" lvl="1" indent="-287020" algn="just"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libri"/>
                <a:cs typeface="Calibri"/>
              </a:rPr>
              <a:t>Data </a:t>
            </a:r>
            <a:r>
              <a:rPr sz="2800" spc="-25" dirty="0">
                <a:latin typeface="Calibri"/>
                <a:cs typeface="Calibri"/>
              </a:rPr>
              <a:t>form </a:t>
            </a:r>
            <a:r>
              <a:rPr sz="2800" spc="-10" dirty="0">
                <a:latin typeface="Calibri"/>
                <a:cs typeface="Calibri"/>
              </a:rPr>
              <a:t>depends </a:t>
            </a:r>
            <a:r>
              <a:rPr sz="2800" spc="-5" dirty="0">
                <a:latin typeface="Calibri"/>
                <a:cs typeface="Calibri"/>
              </a:rPr>
              <a:t>on the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channel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552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431" y="976709"/>
            <a:ext cx="9723549" cy="448353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81000" indent="-342900">
              <a:spcBef>
                <a:spcPts val="509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Channel:</a:t>
            </a:r>
            <a:endParaRPr sz="3200" dirty="0">
              <a:latin typeface="Calibri"/>
              <a:cs typeface="Calibri"/>
            </a:endParaRPr>
          </a:p>
          <a:p>
            <a:pPr marL="781685" lvl="1" indent="-287020" algn="just">
              <a:spcBef>
                <a:spcPts val="355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physical </a:t>
            </a:r>
            <a:r>
              <a:rPr sz="2800" spc="-10" dirty="0">
                <a:latin typeface="Calibri"/>
                <a:cs typeface="Calibri"/>
              </a:rPr>
              <a:t>medium used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send the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signal</a:t>
            </a:r>
            <a:r>
              <a:rPr lang="en-US" sz="2800" spc="-10" dirty="0" smtClean="0">
                <a:latin typeface="Calibri"/>
                <a:cs typeface="Calibri"/>
              </a:rPr>
              <a:t> </a:t>
            </a:r>
            <a:r>
              <a:rPr lang="en-US" sz="2800" spc="-15" dirty="0">
                <a:cs typeface="Calibri"/>
              </a:rPr>
              <a:t>where </a:t>
            </a:r>
            <a:r>
              <a:rPr lang="en-US" sz="2800" spc="-5" dirty="0">
                <a:cs typeface="Calibri"/>
              </a:rPr>
              <a:t>the </a:t>
            </a:r>
            <a:r>
              <a:rPr lang="en-US" sz="2800" spc="-10" dirty="0">
                <a:cs typeface="Calibri"/>
              </a:rPr>
              <a:t>signal </a:t>
            </a:r>
            <a:r>
              <a:rPr lang="en-US" sz="2800" spc="-20" dirty="0">
                <a:cs typeface="Calibri"/>
              </a:rPr>
              <a:t>propagates </a:t>
            </a:r>
            <a:r>
              <a:rPr lang="en-US" sz="2800" spc="-5" dirty="0">
                <a:cs typeface="Calibri"/>
              </a:rPr>
              <a:t>till  </a:t>
            </a:r>
            <a:r>
              <a:rPr lang="en-US" sz="2800" spc="-10" dirty="0">
                <a:cs typeface="Calibri"/>
              </a:rPr>
              <a:t>arriving </a:t>
            </a:r>
            <a:r>
              <a:rPr lang="en-US" sz="2800" spc="-15" dirty="0">
                <a:cs typeface="Calibri"/>
              </a:rPr>
              <a:t>to </a:t>
            </a:r>
            <a:r>
              <a:rPr lang="en-US" sz="2800" spc="-5" dirty="0" smtClean="0">
                <a:cs typeface="Calibri"/>
              </a:rPr>
              <a:t>the</a:t>
            </a:r>
            <a:r>
              <a:rPr lang="en-US" sz="2800" spc="20" dirty="0" smtClean="0">
                <a:cs typeface="Calibri"/>
              </a:rPr>
              <a:t> destination.</a:t>
            </a:r>
            <a:endParaRPr sz="2800" dirty="0">
              <a:latin typeface="Calibri"/>
              <a:cs typeface="Calibri"/>
            </a:endParaRPr>
          </a:p>
          <a:p>
            <a:pPr marL="781685" lvl="1" indent="-287020" algn="just">
              <a:spcBef>
                <a:spcPts val="295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20" dirty="0" smtClean="0">
                <a:latin typeface="Calibri"/>
                <a:cs typeface="Calibri"/>
              </a:rPr>
              <a:t>Physical </a:t>
            </a:r>
            <a:r>
              <a:rPr sz="2800" spc="-10" dirty="0" smtClean="0">
                <a:latin typeface="Calibri"/>
                <a:cs typeface="Calibri"/>
              </a:rPr>
              <a:t>Medi</a:t>
            </a:r>
            <a:r>
              <a:rPr lang="en-US" sz="2800" spc="-10" dirty="0" smtClean="0">
                <a:latin typeface="Calibri"/>
                <a:cs typeface="Calibri"/>
              </a:rPr>
              <a:t>a</a:t>
            </a:r>
            <a:r>
              <a:rPr sz="2800" spc="60" dirty="0" smtClean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(Channels):</a:t>
            </a:r>
            <a:endParaRPr sz="2800" dirty="0">
              <a:latin typeface="Calibri"/>
              <a:cs typeface="Calibri"/>
            </a:endParaRPr>
          </a:p>
          <a:p>
            <a:pPr marL="1181100" lvl="2" indent="-229235" algn="just">
              <a:spcBef>
                <a:spcPts val="320"/>
              </a:spcBef>
              <a:buFont typeface="Arial"/>
              <a:buChar char="•"/>
              <a:tabLst>
                <a:tab pos="1181735" algn="l"/>
              </a:tabLst>
            </a:pPr>
            <a:r>
              <a:rPr sz="2400" spc="-10" dirty="0">
                <a:latin typeface="Calibri"/>
                <a:cs typeface="Calibri"/>
              </a:rPr>
              <a:t>Wired </a:t>
            </a:r>
            <a:r>
              <a:rPr sz="2400" dirty="0">
                <a:latin typeface="Calibri"/>
                <a:cs typeface="Calibri"/>
              </a:rPr>
              <a:t>: </a:t>
            </a:r>
            <a:r>
              <a:rPr sz="2400" spc="-10" dirty="0">
                <a:latin typeface="Calibri"/>
                <a:cs typeface="Calibri"/>
              </a:rPr>
              <a:t>twisted pairs, coaxial </a:t>
            </a:r>
            <a:r>
              <a:rPr sz="2400" spc="-5" dirty="0">
                <a:latin typeface="Calibri"/>
                <a:cs typeface="Calibri"/>
              </a:rPr>
              <a:t>cable, fiber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optics</a:t>
            </a:r>
            <a:endParaRPr sz="2400" dirty="0">
              <a:latin typeface="Calibri"/>
              <a:cs typeface="Calibri"/>
            </a:endParaRPr>
          </a:p>
          <a:p>
            <a:pPr marL="1181100" lvl="2" indent="-229235" algn="just">
              <a:spcBef>
                <a:spcPts val="285"/>
              </a:spcBef>
              <a:buFont typeface="Arial"/>
              <a:buChar char="•"/>
              <a:tabLst>
                <a:tab pos="1181735" algn="l"/>
              </a:tabLst>
            </a:pPr>
            <a:r>
              <a:rPr sz="2400" spc="-5" dirty="0">
                <a:latin typeface="Calibri"/>
                <a:cs typeface="Calibri"/>
              </a:rPr>
              <a:t>Wireless: </a:t>
            </a:r>
            <a:r>
              <a:rPr sz="2400" spc="-50" dirty="0">
                <a:latin typeface="Calibri"/>
                <a:cs typeface="Calibri"/>
              </a:rPr>
              <a:t>Air, </a:t>
            </a:r>
            <a:r>
              <a:rPr sz="2400" spc="-10" dirty="0">
                <a:latin typeface="Calibri"/>
                <a:cs typeface="Calibri"/>
              </a:rPr>
              <a:t>vacuum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water</a:t>
            </a:r>
            <a:endParaRPr sz="2400" dirty="0">
              <a:latin typeface="Calibri"/>
              <a:cs typeface="Calibri"/>
            </a:endParaRPr>
          </a:p>
          <a:p>
            <a:pPr marL="781685" marR="30480" lvl="1" indent="-287020" algn="just">
              <a:lnSpc>
                <a:spcPct val="87700"/>
              </a:lnSpc>
              <a:spcBef>
                <a:spcPts val="725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lang="en-US" sz="2800" spc="-15" dirty="0" smtClean="0">
                <a:latin typeface="Calibri"/>
                <a:cs typeface="Calibri"/>
              </a:rPr>
              <a:t>very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physical </a:t>
            </a:r>
            <a:r>
              <a:rPr sz="2800" spc="-5" dirty="0">
                <a:latin typeface="Calibri"/>
                <a:cs typeface="Calibri"/>
              </a:rPr>
              <a:t>channel </a:t>
            </a:r>
            <a:r>
              <a:rPr lang="en-US" sz="2800" spc="-10" dirty="0" smtClean="0">
                <a:latin typeface="Calibri"/>
                <a:cs typeface="Calibri"/>
              </a:rPr>
              <a:t>operates on 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certain limited </a:t>
            </a:r>
            <a:r>
              <a:rPr sz="2800" spc="-20" dirty="0">
                <a:latin typeface="Calibri"/>
                <a:cs typeface="Calibri"/>
              </a:rPr>
              <a:t>range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frequencies </a:t>
            </a:r>
            <a:r>
              <a:rPr sz="2800" i="1" spc="-5" dirty="0" smtClean="0">
                <a:latin typeface="Calibri"/>
                <a:cs typeface="Calibri"/>
              </a:rPr>
              <a:t>,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called the  </a:t>
            </a:r>
            <a:r>
              <a:rPr sz="2800" spc="-5" dirty="0">
                <a:latin typeface="Calibri"/>
                <a:cs typeface="Calibri"/>
              </a:rPr>
              <a:t>channel </a:t>
            </a:r>
            <a:r>
              <a:rPr sz="2800" spc="-10" dirty="0" smtClean="0">
                <a:latin typeface="Calibri"/>
                <a:cs typeface="Calibri"/>
              </a:rPr>
              <a:t>bandwidth</a:t>
            </a:r>
            <a:r>
              <a:rPr lang="en-US"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781685" marR="1018540" lvl="1" indent="-287020" algn="just">
              <a:lnSpc>
                <a:spcPts val="3020"/>
              </a:lnSpc>
              <a:spcBef>
                <a:spcPts val="720"/>
              </a:spcBef>
              <a:buFont typeface="Arial"/>
              <a:buChar char="–"/>
              <a:tabLst>
                <a:tab pos="782320" algn="l"/>
              </a:tabLst>
            </a:pPr>
            <a:r>
              <a:rPr sz="2800" spc="-20" dirty="0">
                <a:latin typeface="Calibri"/>
                <a:cs typeface="Calibri"/>
              </a:rPr>
              <a:t>Physical </a:t>
            </a:r>
            <a:r>
              <a:rPr sz="2800" spc="-5" dirty="0">
                <a:latin typeface="Calibri"/>
                <a:cs typeface="Calibri"/>
              </a:rPr>
              <a:t>channels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5" dirty="0">
                <a:latin typeface="Calibri"/>
                <a:cs typeface="Calibri"/>
              </a:rPr>
              <a:t>another </a:t>
            </a:r>
            <a:r>
              <a:rPr sz="2800" spc="-15" dirty="0">
                <a:latin typeface="Calibri"/>
                <a:cs typeface="Calibri"/>
              </a:rPr>
              <a:t>important  </a:t>
            </a:r>
            <a:r>
              <a:rPr lang="en-US" sz="2800" spc="-15" dirty="0" smtClean="0">
                <a:latin typeface="Calibri"/>
                <a:cs typeface="Calibri"/>
              </a:rPr>
              <a:t>drawback </a:t>
            </a:r>
            <a:r>
              <a:rPr sz="2800" spc="-5" dirty="0" smtClean="0">
                <a:latin typeface="Calibri"/>
                <a:cs typeface="Calibri"/>
              </a:rPr>
              <a:t>which </a:t>
            </a:r>
            <a:r>
              <a:rPr sz="2800" spc="-5" dirty="0">
                <a:latin typeface="Calibri"/>
                <a:cs typeface="Calibri"/>
              </a:rPr>
              <a:t>is the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lang="en-US" sz="2800" spc="40" dirty="0" smtClean="0">
                <a:latin typeface="Calibri"/>
                <a:cs typeface="Calibri"/>
              </a:rPr>
              <a:t>Noise.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825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309" y="976621"/>
            <a:ext cx="9865217" cy="4705774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Receiver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0" dirty="0" smtClean="0">
                <a:latin typeface="Calibri"/>
                <a:cs typeface="Calibri"/>
              </a:rPr>
              <a:t>Reproduc</a:t>
            </a:r>
            <a:r>
              <a:rPr sz="2800" spc="-10" dirty="0" smtClean="0">
                <a:latin typeface="Calibri"/>
                <a:cs typeface="Calibri"/>
              </a:rPr>
              <a:t>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 smtClean="0">
                <a:latin typeface="Calibri"/>
                <a:cs typeface="Calibri"/>
              </a:rPr>
              <a:t>message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received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signal</a:t>
            </a:r>
            <a:endParaRPr sz="2800" dirty="0">
              <a:latin typeface="Calibri"/>
              <a:cs typeface="Calibri"/>
            </a:endParaRPr>
          </a:p>
          <a:p>
            <a:pPr marL="1155700" lvl="2" indent="-229235">
              <a:spcBef>
                <a:spcPts val="60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10" dirty="0">
                <a:latin typeface="Calibri"/>
                <a:cs typeface="Calibri"/>
              </a:rPr>
              <a:t>Example</a:t>
            </a:r>
            <a:endParaRPr sz="2400" dirty="0">
              <a:latin typeface="Calibri"/>
              <a:cs typeface="Calibri"/>
            </a:endParaRPr>
          </a:p>
          <a:p>
            <a:pPr marL="1612900" marR="6985" lvl="3" indent="-228600">
              <a:spcBef>
                <a:spcPts val="509"/>
              </a:spcBef>
              <a:buFont typeface="Arial"/>
              <a:buChar char="–"/>
              <a:tabLst>
                <a:tab pos="1613535" algn="l"/>
              </a:tabLst>
            </a:pPr>
            <a:r>
              <a:rPr sz="2000" dirty="0">
                <a:latin typeface="Calibri"/>
                <a:cs typeface="Calibri"/>
              </a:rPr>
              <a:t>Speech </a:t>
            </a:r>
            <a:r>
              <a:rPr sz="2000" spc="-5" dirty="0">
                <a:latin typeface="Calibri"/>
                <a:cs typeface="Calibri"/>
              </a:rPr>
              <a:t>signal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spc="-10" dirty="0">
                <a:latin typeface="Calibri"/>
                <a:cs typeface="Calibri"/>
              </a:rPr>
              <a:t>transmitter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5" dirty="0">
                <a:latin typeface="Calibri"/>
                <a:cs typeface="Calibri"/>
              </a:rPr>
              <a:t>converted into </a:t>
            </a:r>
            <a:r>
              <a:rPr sz="2000" spc="-5" dirty="0">
                <a:latin typeface="Calibri"/>
                <a:cs typeface="Calibri"/>
              </a:rPr>
              <a:t>electromagnetic  </a:t>
            </a:r>
            <a:r>
              <a:rPr sz="2000" spc="-20" dirty="0">
                <a:latin typeface="Calibri"/>
                <a:cs typeface="Calibri"/>
              </a:rPr>
              <a:t>waves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20" dirty="0">
                <a:latin typeface="Calibri"/>
                <a:cs typeface="Calibri"/>
              </a:rPr>
              <a:t>travel </a:t>
            </a:r>
            <a:r>
              <a:rPr sz="2000" spc="-10" dirty="0">
                <a:latin typeface="Calibri"/>
                <a:cs typeface="Calibri"/>
              </a:rPr>
              <a:t>over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channel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612900" marR="5080" lvl="3" indent="-228600">
              <a:spcBef>
                <a:spcPts val="48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dirty="0">
                <a:latin typeface="Calibri"/>
                <a:cs typeface="Calibri"/>
              </a:rPr>
              <a:t>Once the </a:t>
            </a:r>
            <a:r>
              <a:rPr sz="2000" spc="-5" dirty="0">
                <a:latin typeface="Calibri"/>
                <a:cs typeface="Calibri"/>
              </a:rPr>
              <a:t>electromagnetic </a:t>
            </a:r>
            <a:r>
              <a:rPr sz="2000" spc="-20" dirty="0">
                <a:latin typeface="Calibri"/>
                <a:cs typeface="Calibri"/>
              </a:rPr>
              <a:t>waves </a:t>
            </a:r>
            <a:r>
              <a:rPr sz="2000" spc="-10" dirty="0">
                <a:latin typeface="Calibri"/>
                <a:cs typeface="Calibri"/>
              </a:rPr>
              <a:t>are received </a:t>
            </a:r>
            <a:r>
              <a:rPr sz="2000" spc="-25" dirty="0">
                <a:latin typeface="Calibri"/>
                <a:cs typeface="Calibri"/>
              </a:rPr>
              <a:t>properly,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10" dirty="0">
                <a:latin typeface="Calibri"/>
                <a:cs typeface="Calibri"/>
              </a:rPr>
              <a:t>receiver converts </a:t>
            </a:r>
            <a:r>
              <a:rPr sz="2000" spc="-5" dirty="0">
                <a:latin typeface="Calibri"/>
                <a:cs typeface="Calibri"/>
              </a:rPr>
              <a:t>it </a:t>
            </a:r>
            <a:r>
              <a:rPr sz="2000" dirty="0">
                <a:latin typeface="Calibri"/>
                <a:cs typeface="Calibri"/>
              </a:rPr>
              <a:t>back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speech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form</a:t>
            </a:r>
            <a:r>
              <a:rPr lang="en-US" sz="2000" spc="-15" dirty="0" smtClean="0">
                <a:latin typeface="Calibri"/>
                <a:cs typeface="Calibri"/>
              </a:rPr>
              <a:t>.</a:t>
            </a:r>
          </a:p>
          <a:p>
            <a:pPr marL="1384300" marR="5080" lvl="3">
              <a:spcBef>
                <a:spcPts val="480"/>
              </a:spcBef>
              <a:tabLst>
                <a:tab pos="1613535" algn="l"/>
              </a:tabLst>
            </a:pPr>
            <a:endParaRPr sz="2000" dirty="0">
              <a:latin typeface="Calibri"/>
              <a:cs typeface="Calibri"/>
            </a:endParaRPr>
          </a:p>
          <a:p>
            <a:pPr marL="756285" lvl="1" indent="-287020">
              <a:spcBef>
                <a:spcPts val="61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Information</a:t>
            </a:r>
            <a:r>
              <a:rPr sz="2800" spc="-10" dirty="0">
                <a:latin typeface="Calibri"/>
                <a:cs typeface="Calibri"/>
              </a:rPr>
              <a:t> Sink</a:t>
            </a:r>
            <a:endParaRPr sz="2800" dirty="0">
              <a:latin typeface="Calibri"/>
              <a:cs typeface="Calibri"/>
            </a:endParaRPr>
          </a:p>
          <a:p>
            <a:pPr marL="1155700" lvl="2" indent="-229235">
              <a:spcBef>
                <a:spcPts val="60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" dirty="0">
                <a:latin typeface="Calibri"/>
                <a:cs typeface="Calibri"/>
              </a:rPr>
              <a:t>The final </a:t>
            </a:r>
            <a:r>
              <a:rPr sz="2400" spc="-20" dirty="0" smtClean="0">
                <a:latin typeface="Calibri"/>
                <a:cs typeface="Calibri"/>
              </a:rPr>
              <a:t>stage</a:t>
            </a:r>
            <a:r>
              <a:rPr lang="en-US" sz="2400" spc="-20" dirty="0" smtClean="0">
                <a:latin typeface="Calibri"/>
                <a:cs typeface="Calibri"/>
              </a:rPr>
              <a:t>/User</a:t>
            </a:r>
            <a:endParaRPr sz="2400" dirty="0">
              <a:latin typeface="Calibri"/>
              <a:cs typeface="Calibri"/>
            </a:endParaRPr>
          </a:p>
          <a:p>
            <a:pPr marL="926465" lvl="2">
              <a:spcBef>
                <a:spcPts val="580"/>
              </a:spcBef>
              <a:tabLst>
                <a:tab pos="1156335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521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7839" y="632893"/>
            <a:ext cx="6945630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latin typeface="+mn-lt"/>
              </a:rPr>
              <a:t>Digital </a:t>
            </a:r>
            <a:r>
              <a:rPr spc="-5" dirty="0">
                <a:latin typeface="+mn-lt"/>
              </a:rPr>
              <a:t>Communication</a:t>
            </a:r>
            <a:r>
              <a:rPr spc="-55" dirty="0">
                <a:latin typeface="+mn-lt"/>
              </a:rPr>
              <a:t> </a:t>
            </a:r>
            <a:r>
              <a:rPr spc="-30" dirty="0" smtClean="0">
                <a:latin typeface="+mn-lt"/>
              </a:rPr>
              <a:t>System</a:t>
            </a:r>
            <a:r>
              <a:rPr lang="en-US" spc="-30" dirty="0" smtClean="0">
                <a:latin typeface="+mn-lt"/>
              </a:rPr>
              <a:t/>
            </a:r>
            <a:br>
              <a:rPr lang="en-US" spc="-30" dirty="0" smtClean="0">
                <a:latin typeface="+mn-lt"/>
              </a:rPr>
            </a:br>
            <a:r>
              <a:rPr lang="en-US" spc="-30" dirty="0" smtClean="0">
                <a:latin typeface="+mn-lt"/>
              </a:rPr>
              <a:t>Block Diagram</a:t>
            </a:r>
            <a:endParaRPr spc="-30" dirty="0">
              <a:latin typeface="+mn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37151" y="2579804"/>
            <a:ext cx="1570495" cy="1069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76400" y="2596166"/>
            <a:ext cx="1490471" cy="959237"/>
          </a:xfrm>
          <a:prstGeom prst="rect">
            <a:avLst/>
          </a:prstGeom>
          <a:ln w="12700">
            <a:solidFill>
              <a:srgbClr val="497DBA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spcBef>
                <a:spcPts val="40"/>
              </a:spcBef>
            </a:pPr>
            <a:endParaRPr sz="1400" dirty="0">
              <a:cs typeface="Times New Roman"/>
            </a:endParaRPr>
          </a:p>
          <a:p>
            <a:pPr marL="475615" marR="173990" indent="-227329"/>
            <a:r>
              <a:rPr sz="1600" spc="-10" dirty="0">
                <a:cs typeface="Trebuchet MS"/>
              </a:rPr>
              <a:t>I</a:t>
            </a:r>
            <a:r>
              <a:rPr sz="1600" spc="-5" dirty="0">
                <a:cs typeface="Trebuchet MS"/>
              </a:rPr>
              <a:t>nf</a:t>
            </a:r>
            <a:r>
              <a:rPr sz="1600" spc="-15" dirty="0">
                <a:cs typeface="Trebuchet MS"/>
              </a:rPr>
              <a:t>o</a:t>
            </a:r>
            <a:r>
              <a:rPr sz="1600" spc="-5" dirty="0">
                <a:cs typeface="Trebuchet MS"/>
              </a:rPr>
              <a:t>rmat</a:t>
            </a:r>
            <a:r>
              <a:rPr sz="1600" dirty="0">
                <a:cs typeface="Trebuchet MS"/>
              </a:rPr>
              <a:t>i</a:t>
            </a:r>
            <a:r>
              <a:rPr sz="1600" spc="-10" dirty="0">
                <a:cs typeface="Trebuchet MS"/>
              </a:rPr>
              <a:t>o</a:t>
            </a:r>
            <a:r>
              <a:rPr sz="1600" spc="-5" dirty="0">
                <a:cs typeface="Trebuchet MS"/>
              </a:rPr>
              <a:t>n  </a:t>
            </a:r>
            <a:r>
              <a:rPr sz="1600" spc="-5" dirty="0" smtClean="0">
                <a:cs typeface="Trebuchet MS"/>
              </a:rPr>
              <a:t>Source</a:t>
            </a:r>
            <a:endParaRPr lang="en-US" sz="1600" spc="-5" dirty="0" smtClean="0">
              <a:cs typeface="Trebuchet MS"/>
            </a:endParaRPr>
          </a:p>
          <a:p>
            <a:pPr marL="475615" marR="173990" indent="-227329"/>
            <a:endParaRPr sz="1600" dirty="0"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00441" y="2579804"/>
            <a:ext cx="1297652" cy="10690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0176" y="2596166"/>
            <a:ext cx="1219200" cy="990600"/>
          </a:xfrm>
          <a:custGeom>
            <a:avLst/>
            <a:gdLst/>
            <a:ahLst/>
            <a:cxnLst/>
            <a:rect l="l" t="t" r="r" b="b"/>
            <a:pathLst>
              <a:path w="1219200" h="990600">
                <a:moveTo>
                  <a:pt x="0" y="990600"/>
                </a:moveTo>
                <a:lnTo>
                  <a:pt x="1219200" y="990600"/>
                </a:lnTo>
                <a:lnTo>
                  <a:pt x="12192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19246" y="2815749"/>
            <a:ext cx="92646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075">
              <a:spcBef>
                <a:spcPts val="95"/>
              </a:spcBef>
            </a:pPr>
            <a:r>
              <a:rPr sz="1600" spc="-5" dirty="0">
                <a:cs typeface="Trebuchet MS"/>
              </a:rPr>
              <a:t>A / D  C</a:t>
            </a:r>
            <a:r>
              <a:rPr sz="1600" spc="-10" dirty="0">
                <a:cs typeface="Trebuchet MS"/>
              </a:rPr>
              <a:t>onv</a:t>
            </a:r>
            <a:r>
              <a:rPr sz="1600" dirty="0">
                <a:cs typeface="Trebuchet MS"/>
              </a:rPr>
              <a:t>e</a:t>
            </a:r>
            <a:r>
              <a:rPr sz="1600" spc="-5" dirty="0">
                <a:cs typeface="Trebuchet MS"/>
              </a:rPr>
              <a:t>r</a:t>
            </a:r>
            <a:r>
              <a:rPr sz="1600" dirty="0">
                <a:cs typeface="Trebuchet MS"/>
              </a:rPr>
              <a:t>t</a:t>
            </a:r>
            <a:r>
              <a:rPr sz="1600" spc="-5" dirty="0">
                <a:cs typeface="Trebuchet MS"/>
              </a:rPr>
              <a:t>er</a:t>
            </a:r>
            <a:endParaRPr sz="1600"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59504" y="2579804"/>
            <a:ext cx="1299154" cy="10690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99102" y="2596166"/>
            <a:ext cx="1221105" cy="990600"/>
          </a:xfrm>
          <a:custGeom>
            <a:avLst/>
            <a:gdLst/>
            <a:ahLst/>
            <a:cxnLst/>
            <a:rect l="l" t="t" r="r" b="b"/>
            <a:pathLst>
              <a:path w="1221104" h="990600">
                <a:moveTo>
                  <a:pt x="0" y="990600"/>
                </a:moveTo>
                <a:lnTo>
                  <a:pt x="1220787" y="990600"/>
                </a:lnTo>
                <a:lnTo>
                  <a:pt x="1220787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50865" y="2864136"/>
            <a:ext cx="8483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850">
              <a:spcBef>
                <a:spcPts val="100"/>
              </a:spcBef>
            </a:pPr>
            <a:r>
              <a:rPr spc="-5" dirty="0">
                <a:cs typeface="Trebuchet MS"/>
              </a:rPr>
              <a:t>Source  </a:t>
            </a:r>
            <a:r>
              <a:rPr dirty="0">
                <a:cs typeface="Trebuchet MS"/>
              </a:rPr>
              <a:t>En</a:t>
            </a:r>
            <a:r>
              <a:rPr spc="-10" dirty="0">
                <a:cs typeface="Trebuchet MS"/>
              </a:rPr>
              <a:t>co</a:t>
            </a:r>
            <a:r>
              <a:rPr dirty="0">
                <a:cs typeface="Trebuchet MS"/>
              </a:rPr>
              <a:t>d</a:t>
            </a:r>
            <a:r>
              <a:rPr spc="-5" dirty="0">
                <a:cs typeface="Trebuchet MS"/>
              </a:rPr>
              <a:t>er</a:t>
            </a:r>
            <a:endParaRPr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51467" y="2579804"/>
            <a:ext cx="1570495" cy="10690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91351" y="2596166"/>
            <a:ext cx="1490980" cy="990600"/>
          </a:xfrm>
          <a:custGeom>
            <a:avLst/>
            <a:gdLst/>
            <a:ahLst/>
            <a:cxnLst/>
            <a:rect l="l" t="t" r="r" b="b"/>
            <a:pathLst>
              <a:path w="1490979" h="990600">
                <a:moveTo>
                  <a:pt x="0" y="990600"/>
                </a:moveTo>
                <a:lnTo>
                  <a:pt x="1490599" y="990600"/>
                </a:lnTo>
                <a:lnTo>
                  <a:pt x="1490599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846189" y="2815749"/>
            <a:ext cx="8496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5" dirty="0">
                <a:cs typeface="Trebuchet MS"/>
              </a:rPr>
              <a:t>Ch</a:t>
            </a:r>
            <a:r>
              <a:rPr spc="5" dirty="0">
                <a:cs typeface="Trebuchet MS"/>
              </a:rPr>
              <a:t>a</a:t>
            </a:r>
            <a:r>
              <a:rPr spc="-5" dirty="0">
                <a:cs typeface="Trebuchet MS"/>
              </a:rPr>
              <a:t>nnel  </a:t>
            </a:r>
            <a:r>
              <a:rPr dirty="0">
                <a:cs typeface="Trebuchet MS"/>
              </a:rPr>
              <a:t>En</a:t>
            </a:r>
            <a:r>
              <a:rPr spc="-10" dirty="0">
                <a:cs typeface="Trebuchet MS"/>
              </a:rPr>
              <a:t>co</a:t>
            </a:r>
            <a:r>
              <a:rPr dirty="0">
                <a:cs typeface="Trebuchet MS"/>
              </a:rPr>
              <a:t>d</a:t>
            </a:r>
            <a:r>
              <a:rPr spc="-5" dirty="0">
                <a:cs typeface="Trebuchet MS"/>
              </a:rPr>
              <a:t>er</a:t>
            </a:r>
            <a:endParaRPr dirty="0"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146154" y="2579804"/>
            <a:ext cx="1570495" cy="10690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85150" y="2596166"/>
            <a:ext cx="1492250" cy="990600"/>
          </a:xfrm>
          <a:custGeom>
            <a:avLst/>
            <a:gdLst/>
            <a:ahLst/>
            <a:cxnLst/>
            <a:rect l="l" t="t" r="r" b="b"/>
            <a:pathLst>
              <a:path w="1492250" h="990600">
                <a:moveTo>
                  <a:pt x="0" y="990600"/>
                </a:moveTo>
                <a:lnTo>
                  <a:pt x="1492250" y="990600"/>
                </a:lnTo>
                <a:lnTo>
                  <a:pt x="149225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498841" y="2815749"/>
            <a:ext cx="93471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spc="-10" dirty="0">
                <a:cs typeface="Trebuchet MS"/>
              </a:rPr>
              <a:t>Modulator</a:t>
            </a:r>
            <a:endParaRPr sz="1600" dirty="0"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66873" y="3021363"/>
            <a:ext cx="370331" cy="1950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68650" y="3037111"/>
            <a:ext cx="271780" cy="111125"/>
          </a:xfrm>
          <a:custGeom>
            <a:avLst/>
            <a:gdLst/>
            <a:ahLst/>
            <a:cxnLst/>
            <a:rect l="l" t="t" r="r" b="b"/>
            <a:pathLst>
              <a:path w="271780" h="111125">
                <a:moveTo>
                  <a:pt x="217339" y="65192"/>
                </a:moveTo>
                <a:lnTo>
                  <a:pt x="166877" y="94233"/>
                </a:lnTo>
                <a:lnTo>
                  <a:pt x="165226" y="100075"/>
                </a:lnTo>
                <a:lnTo>
                  <a:pt x="167894" y="104647"/>
                </a:lnTo>
                <a:lnTo>
                  <a:pt x="170561" y="109092"/>
                </a:lnTo>
                <a:lnTo>
                  <a:pt x="176275" y="110743"/>
                </a:lnTo>
                <a:lnTo>
                  <a:pt x="254978" y="65404"/>
                </a:lnTo>
                <a:lnTo>
                  <a:pt x="252602" y="65404"/>
                </a:lnTo>
                <a:lnTo>
                  <a:pt x="217339" y="65192"/>
                </a:lnTo>
                <a:close/>
              </a:path>
              <a:path w="271780" h="111125">
                <a:moveTo>
                  <a:pt x="233777" y="55744"/>
                </a:moveTo>
                <a:lnTo>
                  <a:pt x="217339" y="65192"/>
                </a:lnTo>
                <a:lnTo>
                  <a:pt x="252602" y="65404"/>
                </a:lnTo>
                <a:lnTo>
                  <a:pt x="252602" y="64007"/>
                </a:lnTo>
                <a:lnTo>
                  <a:pt x="247776" y="64007"/>
                </a:lnTo>
                <a:lnTo>
                  <a:pt x="233777" y="55744"/>
                </a:lnTo>
                <a:close/>
              </a:path>
              <a:path w="271780" h="111125">
                <a:moveTo>
                  <a:pt x="177037" y="0"/>
                </a:moveTo>
                <a:lnTo>
                  <a:pt x="171195" y="1523"/>
                </a:lnTo>
                <a:lnTo>
                  <a:pt x="168529" y="6095"/>
                </a:lnTo>
                <a:lnTo>
                  <a:pt x="165735" y="10667"/>
                </a:lnTo>
                <a:lnTo>
                  <a:pt x="167258" y="16509"/>
                </a:lnTo>
                <a:lnTo>
                  <a:pt x="217513" y="46143"/>
                </a:lnTo>
                <a:lnTo>
                  <a:pt x="252602" y="46354"/>
                </a:lnTo>
                <a:lnTo>
                  <a:pt x="252602" y="65404"/>
                </a:lnTo>
                <a:lnTo>
                  <a:pt x="254978" y="65404"/>
                </a:lnTo>
                <a:lnTo>
                  <a:pt x="271525" y="55879"/>
                </a:lnTo>
                <a:lnTo>
                  <a:pt x="181482" y="2793"/>
                </a:lnTo>
                <a:lnTo>
                  <a:pt x="177037" y="0"/>
                </a:lnTo>
                <a:close/>
              </a:path>
              <a:path w="271780" h="111125">
                <a:moveTo>
                  <a:pt x="0" y="44830"/>
                </a:moveTo>
                <a:lnTo>
                  <a:pt x="0" y="63880"/>
                </a:lnTo>
                <a:lnTo>
                  <a:pt x="217339" y="65192"/>
                </a:lnTo>
                <a:lnTo>
                  <a:pt x="233777" y="55744"/>
                </a:lnTo>
                <a:lnTo>
                  <a:pt x="217513" y="46143"/>
                </a:lnTo>
                <a:lnTo>
                  <a:pt x="0" y="44830"/>
                </a:lnTo>
                <a:close/>
              </a:path>
              <a:path w="271780" h="111125">
                <a:moveTo>
                  <a:pt x="247904" y="47624"/>
                </a:moveTo>
                <a:lnTo>
                  <a:pt x="233777" y="55744"/>
                </a:lnTo>
                <a:lnTo>
                  <a:pt x="247776" y="64007"/>
                </a:lnTo>
                <a:lnTo>
                  <a:pt x="247904" y="47624"/>
                </a:lnTo>
                <a:close/>
              </a:path>
              <a:path w="271780" h="111125">
                <a:moveTo>
                  <a:pt x="252602" y="47624"/>
                </a:moveTo>
                <a:lnTo>
                  <a:pt x="247904" y="47624"/>
                </a:lnTo>
                <a:lnTo>
                  <a:pt x="247776" y="64007"/>
                </a:lnTo>
                <a:lnTo>
                  <a:pt x="252602" y="64007"/>
                </a:lnTo>
                <a:lnTo>
                  <a:pt x="252602" y="47624"/>
                </a:lnTo>
                <a:close/>
              </a:path>
              <a:path w="271780" h="111125">
                <a:moveTo>
                  <a:pt x="217513" y="46143"/>
                </a:moveTo>
                <a:lnTo>
                  <a:pt x="233777" y="55744"/>
                </a:lnTo>
                <a:lnTo>
                  <a:pt x="247904" y="47624"/>
                </a:lnTo>
                <a:lnTo>
                  <a:pt x="252602" y="47624"/>
                </a:lnTo>
                <a:lnTo>
                  <a:pt x="252602" y="46354"/>
                </a:lnTo>
                <a:lnTo>
                  <a:pt x="217513" y="4614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57345" y="3016789"/>
            <a:ext cx="438911" cy="1935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59248" y="3033427"/>
            <a:ext cx="340360" cy="111125"/>
          </a:xfrm>
          <a:custGeom>
            <a:avLst/>
            <a:gdLst/>
            <a:ahLst/>
            <a:cxnLst/>
            <a:rect l="l" t="t" r="r" b="b"/>
            <a:pathLst>
              <a:path w="340360" h="111125">
                <a:moveTo>
                  <a:pt x="323548" y="45465"/>
                </a:moveTo>
                <a:lnTo>
                  <a:pt x="320928" y="45465"/>
                </a:lnTo>
                <a:lnTo>
                  <a:pt x="320928" y="64515"/>
                </a:lnTo>
                <a:lnTo>
                  <a:pt x="285723" y="64669"/>
                </a:lnTo>
                <a:lnTo>
                  <a:pt x="235585" y="94233"/>
                </a:lnTo>
                <a:lnTo>
                  <a:pt x="234061" y="100075"/>
                </a:lnTo>
                <a:lnTo>
                  <a:pt x="236727" y="104647"/>
                </a:lnTo>
                <a:lnTo>
                  <a:pt x="239395" y="109093"/>
                </a:lnTo>
                <a:lnTo>
                  <a:pt x="245237" y="110616"/>
                </a:lnTo>
                <a:lnTo>
                  <a:pt x="339851" y="54863"/>
                </a:lnTo>
                <a:lnTo>
                  <a:pt x="323548" y="45465"/>
                </a:lnTo>
                <a:close/>
              </a:path>
              <a:path w="340360" h="111125">
                <a:moveTo>
                  <a:pt x="285737" y="45619"/>
                </a:moveTo>
                <a:lnTo>
                  <a:pt x="0" y="46862"/>
                </a:lnTo>
                <a:lnTo>
                  <a:pt x="126" y="65912"/>
                </a:lnTo>
                <a:lnTo>
                  <a:pt x="285723" y="64669"/>
                </a:lnTo>
                <a:lnTo>
                  <a:pt x="302035" y="55040"/>
                </a:lnTo>
                <a:lnTo>
                  <a:pt x="285737" y="45619"/>
                </a:lnTo>
                <a:close/>
              </a:path>
              <a:path w="340360" h="111125">
                <a:moveTo>
                  <a:pt x="302035" y="55040"/>
                </a:moveTo>
                <a:lnTo>
                  <a:pt x="285723" y="64669"/>
                </a:lnTo>
                <a:lnTo>
                  <a:pt x="320928" y="64515"/>
                </a:lnTo>
                <a:lnTo>
                  <a:pt x="320928" y="63245"/>
                </a:lnTo>
                <a:lnTo>
                  <a:pt x="316229" y="63245"/>
                </a:lnTo>
                <a:lnTo>
                  <a:pt x="302035" y="55040"/>
                </a:lnTo>
                <a:close/>
              </a:path>
              <a:path w="340360" h="111125">
                <a:moveTo>
                  <a:pt x="316102" y="46736"/>
                </a:moveTo>
                <a:lnTo>
                  <a:pt x="302035" y="55040"/>
                </a:lnTo>
                <a:lnTo>
                  <a:pt x="316229" y="63245"/>
                </a:lnTo>
                <a:lnTo>
                  <a:pt x="316102" y="46736"/>
                </a:lnTo>
                <a:close/>
              </a:path>
              <a:path w="340360" h="111125">
                <a:moveTo>
                  <a:pt x="320928" y="46736"/>
                </a:moveTo>
                <a:lnTo>
                  <a:pt x="316102" y="46736"/>
                </a:lnTo>
                <a:lnTo>
                  <a:pt x="316229" y="63245"/>
                </a:lnTo>
                <a:lnTo>
                  <a:pt x="320928" y="63245"/>
                </a:lnTo>
                <a:lnTo>
                  <a:pt x="320928" y="46736"/>
                </a:lnTo>
                <a:close/>
              </a:path>
              <a:path w="340360" h="111125">
                <a:moveTo>
                  <a:pt x="320928" y="45465"/>
                </a:moveTo>
                <a:lnTo>
                  <a:pt x="285737" y="45619"/>
                </a:lnTo>
                <a:lnTo>
                  <a:pt x="302035" y="55040"/>
                </a:lnTo>
                <a:lnTo>
                  <a:pt x="316102" y="46736"/>
                </a:lnTo>
                <a:lnTo>
                  <a:pt x="320928" y="46736"/>
                </a:lnTo>
                <a:lnTo>
                  <a:pt x="320928" y="45465"/>
                </a:lnTo>
                <a:close/>
              </a:path>
              <a:path w="340360" h="111125">
                <a:moveTo>
                  <a:pt x="244728" y="0"/>
                </a:moveTo>
                <a:lnTo>
                  <a:pt x="238887" y="1524"/>
                </a:lnTo>
                <a:lnTo>
                  <a:pt x="236220" y="6096"/>
                </a:lnTo>
                <a:lnTo>
                  <a:pt x="233679" y="10667"/>
                </a:lnTo>
                <a:lnTo>
                  <a:pt x="235203" y="16510"/>
                </a:lnTo>
                <a:lnTo>
                  <a:pt x="239775" y="19050"/>
                </a:lnTo>
                <a:lnTo>
                  <a:pt x="285737" y="45619"/>
                </a:lnTo>
                <a:lnTo>
                  <a:pt x="323548" y="45465"/>
                </a:lnTo>
                <a:lnTo>
                  <a:pt x="24472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17920" y="3018314"/>
            <a:ext cx="370332" cy="1950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19825" y="3033936"/>
            <a:ext cx="271780" cy="111125"/>
          </a:xfrm>
          <a:custGeom>
            <a:avLst/>
            <a:gdLst/>
            <a:ahLst/>
            <a:cxnLst/>
            <a:rect l="l" t="t" r="r" b="b"/>
            <a:pathLst>
              <a:path w="271779" h="111125">
                <a:moveTo>
                  <a:pt x="217339" y="65192"/>
                </a:moveTo>
                <a:lnTo>
                  <a:pt x="166877" y="94233"/>
                </a:lnTo>
                <a:lnTo>
                  <a:pt x="165226" y="100075"/>
                </a:lnTo>
                <a:lnTo>
                  <a:pt x="167894" y="104647"/>
                </a:lnTo>
                <a:lnTo>
                  <a:pt x="170561" y="109092"/>
                </a:lnTo>
                <a:lnTo>
                  <a:pt x="176275" y="110743"/>
                </a:lnTo>
                <a:lnTo>
                  <a:pt x="254978" y="65404"/>
                </a:lnTo>
                <a:lnTo>
                  <a:pt x="252602" y="65404"/>
                </a:lnTo>
                <a:lnTo>
                  <a:pt x="217339" y="65192"/>
                </a:lnTo>
                <a:close/>
              </a:path>
              <a:path w="271779" h="111125">
                <a:moveTo>
                  <a:pt x="233777" y="55744"/>
                </a:moveTo>
                <a:lnTo>
                  <a:pt x="217339" y="65192"/>
                </a:lnTo>
                <a:lnTo>
                  <a:pt x="252602" y="65404"/>
                </a:lnTo>
                <a:lnTo>
                  <a:pt x="252602" y="64007"/>
                </a:lnTo>
                <a:lnTo>
                  <a:pt x="247776" y="64007"/>
                </a:lnTo>
                <a:lnTo>
                  <a:pt x="233777" y="55744"/>
                </a:lnTo>
                <a:close/>
              </a:path>
              <a:path w="271779" h="111125">
                <a:moveTo>
                  <a:pt x="177037" y="0"/>
                </a:moveTo>
                <a:lnTo>
                  <a:pt x="171196" y="1523"/>
                </a:lnTo>
                <a:lnTo>
                  <a:pt x="168401" y="6095"/>
                </a:lnTo>
                <a:lnTo>
                  <a:pt x="165735" y="10667"/>
                </a:lnTo>
                <a:lnTo>
                  <a:pt x="167259" y="16509"/>
                </a:lnTo>
                <a:lnTo>
                  <a:pt x="217513" y="46143"/>
                </a:lnTo>
                <a:lnTo>
                  <a:pt x="252602" y="46354"/>
                </a:lnTo>
                <a:lnTo>
                  <a:pt x="252602" y="65404"/>
                </a:lnTo>
                <a:lnTo>
                  <a:pt x="254978" y="65404"/>
                </a:lnTo>
                <a:lnTo>
                  <a:pt x="271525" y="55879"/>
                </a:lnTo>
                <a:lnTo>
                  <a:pt x="181483" y="2793"/>
                </a:lnTo>
                <a:lnTo>
                  <a:pt x="177037" y="0"/>
                </a:lnTo>
                <a:close/>
              </a:path>
              <a:path w="271779" h="111125">
                <a:moveTo>
                  <a:pt x="0" y="44830"/>
                </a:moveTo>
                <a:lnTo>
                  <a:pt x="0" y="63880"/>
                </a:lnTo>
                <a:lnTo>
                  <a:pt x="217339" y="65192"/>
                </a:lnTo>
                <a:lnTo>
                  <a:pt x="233777" y="55744"/>
                </a:lnTo>
                <a:lnTo>
                  <a:pt x="217513" y="46143"/>
                </a:lnTo>
                <a:lnTo>
                  <a:pt x="0" y="44830"/>
                </a:lnTo>
                <a:close/>
              </a:path>
              <a:path w="271779" h="111125">
                <a:moveTo>
                  <a:pt x="247903" y="47624"/>
                </a:moveTo>
                <a:lnTo>
                  <a:pt x="233777" y="55744"/>
                </a:lnTo>
                <a:lnTo>
                  <a:pt x="247776" y="64007"/>
                </a:lnTo>
                <a:lnTo>
                  <a:pt x="247903" y="47624"/>
                </a:lnTo>
                <a:close/>
              </a:path>
              <a:path w="271779" h="111125">
                <a:moveTo>
                  <a:pt x="252602" y="47624"/>
                </a:moveTo>
                <a:lnTo>
                  <a:pt x="247903" y="47624"/>
                </a:lnTo>
                <a:lnTo>
                  <a:pt x="247776" y="64007"/>
                </a:lnTo>
                <a:lnTo>
                  <a:pt x="252602" y="64007"/>
                </a:lnTo>
                <a:lnTo>
                  <a:pt x="252602" y="47624"/>
                </a:lnTo>
                <a:close/>
              </a:path>
              <a:path w="271779" h="111125">
                <a:moveTo>
                  <a:pt x="217513" y="46143"/>
                </a:moveTo>
                <a:lnTo>
                  <a:pt x="233777" y="55744"/>
                </a:lnTo>
                <a:lnTo>
                  <a:pt x="247903" y="47624"/>
                </a:lnTo>
                <a:lnTo>
                  <a:pt x="252602" y="47624"/>
                </a:lnTo>
                <a:lnTo>
                  <a:pt x="252602" y="46354"/>
                </a:lnTo>
                <a:lnTo>
                  <a:pt x="217513" y="4614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79664" y="3019838"/>
            <a:ext cx="303276" cy="1950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81822" y="3036857"/>
            <a:ext cx="203326" cy="1106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37151" y="4981627"/>
            <a:ext cx="1570495" cy="106904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676400" y="4998053"/>
            <a:ext cx="1492250" cy="959878"/>
          </a:xfrm>
          <a:prstGeom prst="rect">
            <a:avLst/>
          </a:prstGeom>
          <a:ln w="12700">
            <a:solidFill>
              <a:srgbClr val="497DBA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1400" dirty="0">
              <a:cs typeface="Times New Roman"/>
            </a:endParaRPr>
          </a:p>
          <a:p>
            <a:pPr marL="67310" algn="ctr"/>
            <a:r>
              <a:rPr sz="1600" spc="-5" dirty="0">
                <a:cs typeface="Trebuchet MS"/>
              </a:rPr>
              <a:t>Information</a:t>
            </a:r>
            <a:endParaRPr sz="1600" dirty="0">
              <a:cs typeface="Trebuchet MS"/>
            </a:endParaRPr>
          </a:p>
          <a:p>
            <a:pPr marL="65405" algn="ctr"/>
            <a:r>
              <a:rPr sz="1600" spc="-5" dirty="0" smtClean="0">
                <a:cs typeface="Trebuchet MS"/>
              </a:rPr>
              <a:t>Sink</a:t>
            </a:r>
            <a:endParaRPr lang="en-US" sz="1600" spc="-5" dirty="0" smtClean="0">
              <a:cs typeface="Trebuchet MS"/>
            </a:endParaRPr>
          </a:p>
          <a:p>
            <a:pPr marL="65405" algn="ctr"/>
            <a:endParaRPr sz="1600" dirty="0">
              <a:cs typeface="Trebuchet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00441" y="4981627"/>
            <a:ext cx="1297652" cy="106904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440176" y="4998053"/>
            <a:ext cx="1219200" cy="959878"/>
          </a:xfrm>
          <a:prstGeom prst="rect">
            <a:avLst/>
          </a:prstGeom>
          <a:ln w="12700">
            <a:solidFill>
              <a:srgbClr val="497DBA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1400" dirty="0">
              <a:cs typeface="Times New Roman"/>
            </a:endParaRPr>
          </a:p>
          <a:p>
            <a:pPr marL="68580" algn="ctr"/>
            <a:r>
              <a:rPr sz="1600" spc="-5" dirty="0">
                <a:cs typeface="Trebuchet MS"/>
              </a:rPr>
              <a:t>D /</a:t>
            </a:r>
            <a:r>
              <a:rPr sz="1600" spc="-110" dirty="0">
                <a:cs typeface="Trebuchet MS"/>
              </a:rPr>
              <a:t> </a:t>
            </a:r>
            <a:r>
              <a:rPr sz="1600" spc="-5" dirty="0">
                <a:cs typeface="Trebuchet MS"/>
              </a:rPr>
              <a:t>A</a:t>
            </a:r>
            <a:endParaRPr sz="1600" dirty="0">
              <a:cs typeface="Trebuchet MS"/>
            </a:endParaRPr>
          </a:p>
          <a:p>
            <a:pPr marL="64769" algn="ctr"/>
            <a:r>
              <a:rPr sz="1600" spc="-5" dirty="0" smtClean="0">
                <a:cs typeface="Trebuchet MS"/>
              </a:rPr>
              <a:t>Converter</a:t>
            </a:r>
            <a:endParaRPr lang="en-US" sz="1600" spc="-5" dirty="0" smtClean="0">
              <a:cs typeface="Trebuchet MS"/>
            </a:endParaRPr>
          </a:p>
          <a:p>
            <a:pPr marL="64769" algn="ctr"/>
            <a:endParaRPr sz="1600" dirty="0">
              <a:cs typeface="Trebuchet M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59504" y="4981627"/>
            <a:ext cx="1299154" cy="106904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99102" y="4998053"/>
            <a:ext cx="1221105" cy="990600"/>
          </a:xfrm>
          <a:custGeom>
            <a:avLst/>
            <a:gdLst/>
            <a:ahLst/>
            <a:cxnLst/>
            <a:rect l="l" t="t" r="r" b="b"/>
            <a:pathLst>
              <a:path w="1221104" h="990600">
                <a:moveTo>
                  <a:pt x="0" y="990600"/>
                </a:moveTo>
                <a:lnTo>
                  <a:pt x="1220787" y="990600"/>
                </a:lnTo>
                <a:lnTo>
                  <a:pt x="1220787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141721" y="5266316"/>
            <a:ext cx="8674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spcBef>
                <a:spcPts val="100"/>
              </a:spcBef>
            </a:pPr>
            <a:r>
              <a:rPr spc="-5" dirty="0">
                <a:cs typeface="Trebuchet MS"/>
              </a:rPr>
              <a:t>Source</a:t>
            </a:r>
            <a:endParaRPr>
              <a:cs typeface="Trebuchet MS"/>
            </a:endParaRPr>
          </a:p>
          <a:p>
            <a:pPr marL="12700"/>
            <a:r>
              <a:rPr spc="-5" dirty="0">
                <a:cs typeface="Trebuchet MS"/>
              </a:rPr>
              <a:t>Dec</a:t>
            </a:r>
            <a:r>
              <a:rPr spc="-15" dirty="0">
                <a:cs typeface="Trebuchet MS"/>
              </a:rPr>
              <a:t>o</a:t>
            </a:r>
            <a:r>
              <a:rPr spc="-5" dirty="0">
                <a:cs typeface="Trebuchet MS"/>
              </a:rPr>
              <a:t>d</a:t>
            </a:r>
            <a:r>
              <a:rPr dirty="0">
                <a:cs typeface="Trebuchet MS"/>
              </a:rPr>
              <a:t>er</a:t>
            </a:r>
            <a:endParaRPr>
              <a:cs typeface="Trebuchet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451467" y="4981627"/>
            <a:ext cx="1570495" cy="10690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837046" y="5217853"/>
            <a:ext cx="8667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spcBef>
                <a:spcPts val="100"/>
              </a:spcBef>
            </a:pPr>
            <a:r>
              <a:rPr spc="-5" dirty="0">
                <a:cs typeface="Trebuchet MS"/>
              </a:rPr>
              <a:t>Channel</a:t>
            </a:r>
            <a:endParaRPr dirty="0">
              <a:cs typeface="Trebuchet MS"/>
            </a:endParaRPr>
          </a:p>
          <a:p>
            <a:pPr marL="12700"/>
            <a:r>
              <a:rPr spc="-5" dirty="0">
                <a:cs typeface="Trebuchet MS"/>
              </a:rPr>
              <a:t>Dec</a:t>
            </a:r>
            <a:r>
              <a:rPr spc="-10" dirty="0">
                <a:cs typeface="Trebuchet MS"/>
              </a:rPr>
              <a:t>o</a:t>
            </a:r>
            <a:r>
              <a:rPr dirty="0">
                <a:cs typeface="Trebuchet MS"/>
              </a:rPr>
              <a:t>d</a:t>
            </a:r>
            <a:r>
              <a:rPr spc="-5" dirty="0">
                <a:cs typeface="Trebuchet MS"/>
              </a:rPr>
              <a:t>er</a:t>
            </a:r>
            <a:endParaRPr dirty="0">
              <a:cs typeface="Trebuchet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46154" y="4983151"/>
            <a:ext cx="1570495" cy="106904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185150" y="4999641"/>
            <a:ext cx="1492250" cy="990600"/>
          </a:xfrm>
          <a:custGeom>
            <a:avLst/>
            <a:gdLst/>
            <a:ahLst/>
            <a:cxnLst/>
            <a:rect l="l" t="t" r="r" b="b"/>
            <a:pathLst>
              <a:path w="1492250" h="990600">
                <a:moveTo>
                  <a:pt x="0" y="990600"/>
                </a:moveTo>
                <a:lnTo>
                  <a:pt x="1492250" y="990600"/>
                </a:lnTo>
                <a:lnTo>
                  <a:pt x="149225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402828" y="5217852"/>
            <a:ext cx="11264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cs typeface="Trebuchet MS"/>
              </a:rPr>
              <a:t>Demodulator</a:t>
            </a:r>
            <a:endParaRPr sz="1400" dirty="0">
              <a:cs typeface="Trebuchet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885177" y="5421662"/>
            <a:ext cx="301751" cy="1950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81950" y="5438768"/>
            <a:ext cx="203326" cy="11064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50865" y="5441474"/>
            <a:ext cx="301751" cy="1950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48400" y="5459406"/>
            <a:ext cx="203326" cy="11064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29912" y="5442998"/>
            <a:ext cx="301751" cy="1950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27575" y="5460993"/>
            <a:ext cx="203326" cy="11064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37916" y="5423186"/>
            <a:ext cx="303276" cy="19507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35325" y="5440344"/>
            <a:ext cx="204850" cy="11065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331860" y="3916322"/>
            <a:ext cx="1299154" cy="72315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71077" y="3932842"/>
            <a:ext cx="1221105" cy="644525"/>
          </a:xfrm>
          <a:custGeom>
            <a:avLst/>
            <a:gdLst/>
            <a:ahLst/>
            <a:cxnLst/>
            <a:rect l="l" t="t" r="r" b="b"/>
            <a:pathLst>
              <a:path w="1221104" h="644525">
                <a:moveTo>
                  <a:pt x="0" y="644525"/>
                </a:moveTo>
                <a:lnTo>
                  <a:pt x="1220787" y="644525"/>
                </a:lnTo>
                <a:lnTo>
                  <a:pt x="1220787" y="0"/>
                </a:lnTo>
                <a:lnTo>
                  <a:pt x="0" y="0"/>
                </a:lnTo>
                <a:lnTo>
                  <a:pt x="0" y="644525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675877" y="3105181"/>
            <a:ext cx="403859" cy="95097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677400" y="3081941"/>
            <a:ext cx="360680" cy="850900"/>
          </a:xfrm>
          <a:custGeom>
            <a:avLst/>
            <a:gdLst/>
            <a:ahLst/>
            <a:cxnLst/>
            <a:rect l="l" t="t" r="r" b="b"/>
            <a:pathLst>
              <a:path w="360679" h="850900">
                <a:moveTo>
                  <a:pt x="260096" y="744982"/>
                </a:moveTo>
                <a:lnTo>
                  <a:pt x="250951" y="750316"/>
                </a:lnTo>
                <a:lnTo>
                  <a:pt x="249427" y="756157"/>
                </a:lnTo>
                <a:lnTo>
                  <a:pt x="252095" y="760602"/>
                </a:lnTo>
                <a:lnTo>
                  <a:pt x="304800" y="850900"/>
                </a:lnTo>
                <a:lnTo>
                  <a:pt x="315770" y="832104"/>
                </a:lnTo>
                <a:lnTo>
                  <a:pt x="295275" y="832104"/>
                </a:lnTo>
                <a:lnTo>
                  <a:pt x="295275" y="796797"/>
                </a:lnTo>
                <a:lnTo>
                  <a:pt x="265938" y="746506"/>
                </a:lnTo>
                <a:lnTo>
                  <a:pt x="260096" y="744982"/>
                </a:lnTo>
                <a:close/>
              </a:path>
              <a:path w="360679" h="850900">
                <a:moveTo>
                  <a:pt x="295275" y="796797"/>
                </a:moveTo>
                <a:lnTo>
                  <a:pt x="295275" y="832104"/>
                </a:lnTo>
                <a:lnTo>
                  <a:pt x="314325" y="832104"/>
                </a:lnTo>
                <a:lnTo>
                  <a:pt x="314325" y="827277"/>
                </a:lnTo>
                <a:lnTo>
                  <a:pt x="296545" y="827277"/>
                </a:lnTo>
                <a:lnTo>
                  <a:pt x="304800" y="813126"/>
                </a:lnTo>
                <a:lnTo>
                  <a:pt x="295275" y="796797"/>
                </a:lnTo>
                <a:close/>
              </a:path>
              <a:path w="360679" h="850900">
                <a:moveTo>
                  <a:pt x="349503" y="744982"/>
                </a:moveTo>
                <a:lnTo>
                  <a:pt x="343661" y="746506"/>
                </a:lnTo>
                <a:lnTo>
                  <a:pt x="314325" y="796797"/>
                </a:lnTo>
                <a:lnTo>
                  <a:pt x="314325" y="832104"/>
                </a:lnTo>
                <a:lnTo>
                  <a:pt x="315770" y="832104"/>
                </a:lnTo>
                <a:lnTo>
                  <a:pt x="360172" y="756031"/>
                </a:lnTo>
                <a:lnTo>
                  <a:pt x="358648" y="750316"/>
                </a:lnTo>
                <a:lnTo>
                  <a:pt x="349503" y="744982"/>
                </a:lnTo>
                <a:close/>
              </a:path>
              <a:path w="360679" h="850900">
                <a:moveTo>
                  <a:pt x="304800" y="813126"/>
                </a:moveTo>
                <a:lnTo>
                  <a:pt x="296545" y="827277"/>
                </a:lnTo>
                <a:lnTo>
                  <a:pt x="313054" y="827277"/>
                </a:lnTo>
                <a:lnTo>
                  <a:pt x="304800" y="813126"/>
                </a:lnTo>
                <a:close/>
              </a:path>
              <a:path w="360679" h="850900">
                <a:moveTo>
                  <a:pt x="314325" y="796797"/>
                </a:moveTo>
                <a:lnTo>
                  <a:pt x="304800" y="813126"/>
                </a:lnTo>
                <a:lnTo>
                  <a:pt x="313054" y="827277"/>
                </a:lnTo>
                <a:lnTo>
                  <a:pt x="314325" y="827277"/>
                </a:lnTo>
                <a:lnTo>
                  <a:pt x="314325" y="796797"/>
                </a:lnTo>
                <a:close/>
              </a:path>
              <a:path w="360679" h="850900">
                <a:moveTo>
                  <a:pt x="295275" y="9525"/>
                </a:moveTo>
                <a:lnTo>
                  <a:pt x="295275" y="796797"/>
                </a:lnTo>
                <a:lnTo>
                  <a:pt x="304800" y="813126"/>
                </a:lnTo>
                <a:lnTo>
                  <a:pt x="314325" y="796797"/>
                </a:lnTo>
                <a:lnTo>
                  <a:pt x="314325" y="19050"/>
                </a:lnTo>
                <a:lnTo>
                  <a:pt x="304800" y="19050"/>
                </a:lnTo>
                <a:lnTo>
                  <a:pt x="295275" y="9525"/>
                </a:lnTo>
                <a:close/>
              </a:path>
              <a:path w="360679" h="850900">
                <a:moveTo>
                  <a:pt x="314325" y="0"/>
                </a:moveTo>
                <a:lnTo>
                  <a:pt x="0" y="0"/>
                </a:lnTo>
                <a:lnTo>
                  <a:pt x="0" y="19050"/>
                </a:lnTo>
                <a:lnTo>
                  <a:pt x="295275" y="19050"/>
                </a:lnTo>
                <a:lnTo>
                  <a:pt x="295275" y="9525"/>
                </a:lnTo>
                <a:lnTo>
                  <a:pt x="314325" y="9525"/>
                </a:lnTo>
                <a:lnTo>
                  <a:pt x="314325" y="0"/>
                </a:lnTo>
                <a:close/>
              </a:path>
              <a:path w="360679" h="850900">
                <a:moveTo>
                  <a:pt x="314325" y="9525"/>
                </a:moveTo>
                <a:lnTo>
                  <a:pt x="295275" y="9525"/>
                </a:lnTo>
                <a:lnTo>
                  <a:pt x="304800" y="19050"/>
                </a:lnTo>
                <a:lnTo>
                  <a:pt x="314325" y="19050"/>
                </a:lnTo>
                <a:lnTo>
                  <a:pt x="314325" y="95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527541" y="4113004"/>
            <a:ext cx="8502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cs typeface="Trebuchet MS"/>
              </a:rPr>
              <a:t>Channel</a:t>
            </a:r>
            <a:endParaRPr>
              <a:cs typeface="Trebuchet M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579865" y="4601750"/>
            <a:ext cx="413003" cy="101650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677401" y="4577367"/>
            <a:ext cx="314325" cy="973455"/>
          </a:xfrm>
          <a:custGeom>
            <a:avLst/>
            <a:gdLst/>
            <a:ahLst/>
            <a:cxnLst/>
            <a:rect l="l" t="t" r="r" b="b"/>
            <a:pathLst>
              <a:path w="314325" h="973454">
                <a:moveTo>
                  <a:pt x="94742" y="862241"/>
                </a:moveTo>
                <a:lnTo>
                  <a:pt x="90297" y="864895"/>
                </a:lnTo>
                <a:lnTo>
                  <a:pt x="0" y="917575"/>
                </a:lnTo>
                <a:lnTo>
                  <a:pt x="90297" y="970254"/>
                </a:lnTo>
                <a:lnTo>
                  <a:pt x="94742" y="972896"/>
                </a:lnTo>
                <a:lnTo>
                  <a:pt x="100583" y="971372"/>
                </a:lnTo>
                <a:lnTo>
                  <a:pt x="105918" y="962279"/>
                </a:lnTo>
                <a:lnTo>
                  <a:pt x="104394" y="956449"/>
                </a:lnTo>
                <a:lnTo>
                  <a:pt x="54066" y="927100"/>
                </a:lnTo>
                <a:lnTo>
                  <a:pt x="18796" y="927100"/>
                </a:lnTo>
                <a:lnTo>
                  <a:pt x="18796" y="908050"/>
                </a:lnTo>
                <a:lnTo>
                  <a:pt x="54066" y="908050"/>
                </a:lnTo>
                <a:lnTo>
                  <a:pt x="104394" y="878700"/>
                </a:lnTo>
                <a:lnTo>
                  <a:pt x="105918" y="872871"/>
                </a:lnTo>
                <a:lnTo>
                  <a:pt x="100583" y="863777"/>
                </a:lnTo>
                <a:lnTo>
                  <a:pt x="94742" y="862241"/>
                </a:lnTo>
                <a:close/>
              </a:path>
              <a:path w="314325" h="973454">
                <a:moveTo>
                  <a:pt x="54066" y="908050"/>
                </a:moveTo>
                <a:lnTo>
                  <a:pt x="18796" y="908050"/>
                </a:lnTo>
                <a:lnTo>
                  <a:pt x="18796" y="927100"/>
                </a:lnTo>
                <a:lnTo>
                  <a:pt x="54066" y="927100"/>
                </a:lnTo>
                <a:lnTo>
                  <a:pt x="51845" y="925804"/>
                </a:lnTo>
                <a:lnTo>
                  <a:pt x="23622" y="925804"/>
                </a:lnTo>
                <a:lnTo>
                  <a:pt x="23622" y="909345"/>
                </a:lnTo>
                <a:lnTo>
                  <a:pt x="51845" y="909345"/>
                </a:lnTo>
                <a:lnTo>
                  <a:pt x="54066" y="908050"/>
                </a:lnTo>
                <a:close/>
              </a:path>
              <a:path w="314325" h="973454">
                <a:moveTo>
                  <a:pt x="295275" y="908050"/>
                </a:moveTo>
                <a:lnTo>
                  <a:pt x="54066" y="908050"/>
                </a:lnTo>
                <a:lnTo>
                  <a:pt x="37733" y="917575"/>
                </a:lnTo>
                <a:lnTo>
                  <a:pt x="54066" y="927100"/>
                </a:lnTo>
                <a:lnTo>
                  <a:pt x="314325" y="927100"/>
                </a:lnTo>
                <a:lnTo>
                  <a:pt x="314325" y="917575"/>
                </a:lnTo>
                <a:lnTo>
                  <a:pt x="295275" y="917575"/>
                </a:lnTo>
                <a:lnTo>
                  <a:pt x="295275" y="908050"/>
                </a:lnTo>
                <a:close/>
              </a:path>
              <a:path w="314325" h="973454">
                <a:moveTo>
                  <a:pt x="23622" y="909345"/>
                </a:moveTo>
                <a:lnTo>
                  <a:pt x="23622" y="925804"/>
                </a:lnTo>
                <a:lnTo>
                  <a:pt x="37733" y="917575"/>
                </a:lnTo>
                <a:lnTo>
                  <a:pt x="23622" y="909345"/>
                </a:lnTo>
                <a:close/>
              </a:path>
              <a:path w="314325" h="973454">
                <a:moveTo>
                  <a:pt x="37733" y="917575"/>
                </a:moveTo>
                <a:lnTo>
                  <a:pt x="23622" y="925804"/>
                </a:lnTo>
                <a:lnTo>
                  <a:pt x="51845" y="925804"/>
                </a:lnTo>
                <a:lnTo>
                  <a:pt x="37733" y="917575"/>
                </a:lnTo>
                <a:close/>
              </a:path>
              <a:path w="314325" h="973454">
                <a:moveTo>
                  <a:pt x="51845" y="909345"/>
                </a:moveTo>
                <a:lnTo>
                  <a:pt x="23622" y="909345"/>
                </a:lnTo>
                <a:lnTo>
                  <a:pt x="37733" y="917575"/>
                </a:lnTo>
                <a:lnTo>
                  <a:pt x="51845" y="909345"/>
                </a:lnTo>
                <a:close/>
              </a:path>
              <a:path w="314325" h="973454">
                <a:moveTo>
                  <a:pt x="314325" y="0"/>
                </a:moveTo>
                <a:lnTo>
                  <a:pt x="295275" y="0"/>
                </a:lnTo>
                <a:lnTo>
                  <a:pt x="295275" y="917575"/>
                </a:lnTo>
                <a:lnTo>
                  <a:pt x="304800" y="908050"/>
                </a:lnTo>
                <a:lnTo>
                  <a:pt x="314325" y="908050"/>
                </a:lnTo>
                <a:lnTo>
                  <a:pt x="314325" y="0"/>
                </a:lnTo>
                <a:close/>
              </a:path>
              <a:path w="314325" h="973454">
                <a:moveTo>
                  <a:pt x="314325" y="908050"/>
                </a:moveTo>
                <a:lnTo>
                  <a:pt x="304800" y="908050"/>
                </a:lnTo>
                <a:lnTo>
                  <a:pt x="295275" y="917575"/>
                </a:lnTo>
                <a:lnTo>
                  <a:pt x="314325" y="917575"/>
                </a:lnTo>
                <a:lnTo>
                  <a:pt x="314325" y="9080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966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73" y="976710"/>
            <a:ext cx="10290220" cy="515910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Information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source</a:t>
            </a:r>
            <a:endParaRPr sz="3200" dirty="0">
              <a:latin typeface="Calibri"/>
              <a:cs typeface="Calibri"/>
            </a:endParaRPr>
          </a:p>
          <a:p>
            <a:pPr marL="756285" marR="252095" lvl="1" indent="-287020">
              <a:lnSpc>
                <a:spcPts val="3020"/>
              </a:lnSpc>
              <a:spcBef>
                <a:spcPts val="7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Analog </a:t>
            </a:r>
            <a:r>
              <a:rPr sz="2800" spc="-20" dirty="0">
                <a:latin typeface="Calibri"/>
                <a:cs typeface="Calibri"/>
              </a:rPr>
              <a:t>Data: </a:t>
            </a:r>
            <a:r>
              <a:rPr sz="2800" spc="-10" dirty="0">
                <a:latin typeface="Calibri"/>
                <a:cs typeface="Calibri"/>
              </a:rPr>
              <a:t>Microphone, </a:t>
            </a:r>
            <a:r>
              <a:rPr sz="2800" spc="-5" dirty="0">
                <a:latin typeface="Calibri"/>
                <a:cs typeface="Calibri"/>
              </a:rPr>
              <a:t>speech signal, </a:t>
            </a:r>
            <a:r>
              <a:rPr sz="2800" spc="-10" dirty="0">
                <a:latin typeface="Calibri"/>
                <a:cs typeface="Calibri"/>
              </a:rPr>
              <a:t>image,  video </a:t>
            </a:r>
            <a:r>
              <a:rPr sz="2800" spc="-15" dirty="0" smtClean="0">
                <a:latin typeface="Calibri"/>
                <a:cs typeface="Calibri"/>
              </a:rPr>
              <a:t>etc</a:t>
            </a:r>
            <a:r>
              <a:rPr lang="en-US" sz="2800" spc="-15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lnSpc>
                <a:spcPts val="302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 smtClean="0">
                <a:latin typeface="Calibri"/>
                <a:cs typeface="Calibri"/>
              </a:rPr>
              <a:t>Digital </a:t>
            </a:r>
            <a:r>
              <a:rPr sz="2800" spc="-15" dirty="0">
                <a:latin typeface="Calibri"/>
                <a:cs typeface="Calibri"/>
              </a:rPr>
              <a:t>Data: </a:t>
            </a:r>
            <a:r>
              <a:rPr sz="2800" spc="-20" dirty="0">
                <a:latin typeface="Calibri"/>
                <a:cs typeface="Calibri"/>
              </a:rPr>
              <a:t>keyboard, </a:t>
            </a:r>
            <a:r>
              <a:rPr sz="2800" spc="-10" dirty="0">
                <a:latin typeface="Calibri"/>
                <a:cs typeface="Calibri"/>
              </a:rPr>
              <a:t>binary </a:t>
            </a:r>
            <a:r>
              <a:rPr sz="2800" spc="-20" dirty="0" smtClean="0">
                <a:latin typeface="Calibri"/>
                <a:cs typeface="Calibri"/>
              </a:rPr>
              <a:t>numbers</a:t>
            </a:r>
            <a:r>
              <a:rPr sz="2800" spc="5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etc</a:t>
            </a:r>
            <a:r>
              <a:rPr lang="en-US" sz="2800" spc="-15" dirty="0" smtClean="0">
                <a:latin typeface="Calibri"/>
                <a:cs typeface="Calibri"/>
              </a:rPr>
              <a:t>.</a:t>
            </a:r>
          </a:p>
          <a:p>
            <a:pPr marL="469265" marR="5080" lvl="1">
              <a:lnSpc>
                <a:spcPts val="3020"/>
              </a:lnSpc>
              <a:spcBef>
                <a:spcPts val="680"/>
              </a:spcBef>
              <a:tabLst>
                <a:tab pos="756920" algn="l"/>
              </a:tabLst>
            </a:pPr>
            <a:endParaRPr sz="2800" dirty="0">
              <a:latin typeface="Calibri"/>
              <a:cs typeface="Calibri"/>
            </a:endParaRPr>
          </a:p>
          <a:p>
            <a:pPr marL="355600" indent="-342900"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Analog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Digital </a:t>
            </a:r>
            <a:r>
              <a:rPr sz="3200" spc="-15" dirty="0">
                <a:latin typeface="Calibri"/>
                <a:cs typeface="Calibri"/>
              </a:rPr>
              <a:t>Converter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</a:t>
            </a:r>
            <a:r>
              <a:rPr sz="3200" spc="-10" dirty="0" smtClean="0">
                <a:latin typeface="Calibri"/>
                <a:cs typeface="Calibri"/>
              </a:rPr>
              <a:t>A</a:t>
            </a:r>
            <a:r>
              <a:rPr lang="en-US" sz="3200" spc="-10" dirty="0" smtClean="0">
                <a:latin typeface="Calibri"/>
                <a:cs typeface="Calibri"/>
              </a:rPr>
              <a:t>DC</a:t>
            </a:r>
            <a:r>
              <a:rPr sz="3200" spc="-10" dirty="0" smtClean="0">
                <a:latin typeface="Calibri"/>
                <a:cs typeface="Calibri"/>
              </a:rPr>
              <a:t>)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Sampling:</a:t>
            </a:r>
            <a:endParaRPr sz="2800" dirty="0">
              <a:latin typeface="Calibri"/>
              <a:cs typeface="Calibri"/>
            </a:endParaRPr>
          </a:p>
          <a:p>
            <a:pPr marL="1155700" lvl="2" indent="-229235">
              <a:spcBef>
                <a:spcPts val="31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10" dirty="0">
                <a:latin typeface="Calibri"/>
                <a:cs typeface="Calibri"/>
              </a:rPr>
              <a:t>Converting continuous </a:t>
            </a:r>
            <a:r>
              <a:rPr sz="2400" dirty="0">
                <a:latin typeface="Calibri"/>
                <a:cs typeface="Calibri"/>
              </a:rPr>
              <a:t>time </a:t>
            </a:r>
            <a:r>
              <a:rPr sz="2400" spc="-5" dirty="0">
                <a:latin typeface="Calibri"/>
                <a:cs typeface="Calibri"/>
              </a:rPr>
              <a:t>signal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 smtClean="0">
                <a:latin typeface="Calibri"/>
                <a:cs typeface="Calibri"/>
              </a:rPr>
              <a:t>di</a:t>
            </a:r>
            <a:r>
              <a:rPr lang="en-US" sz="2400" spc="-10" dirty="0" smtClean="0">
                <a:latin typeface="Calibri"/>
                <a:cs typeface="Calibri"/>
              </a:rPr>
              <a:t>screte time</a:t>
            </a:r>
            <a:r>
              <a:rPr sz="2400" spc="-70" dirty="0" smtClean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signal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Quantization:</a:t>
            </a:r>
            <a:endParaRPr sz="2800" dirty="0">
              <a:latin typeface="Calibri"/>
              <a:cs typeface="Calibri"/>
            </a:endParaRPr>
          </a:p>
          <a:p>
            <a:pPr marL="1155700" marR="599440" lvl="2" indent="-228600">
              <a:lnSpc>
                <a:spcPts val="2590"/>
              </a:lnSpc>
              <a:spcBef>
                <a:spcPts val="64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10" dirty="0">
                <a:latin typeface="Calibri"/>
                <a:cs typeface="Calibri"/>
              </a:rPr>
              <a:t>Converting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amplitude of </a:t>
            </a:r>
            <a:r>
              <a:rPr sz="2400" dirty="0">
                <a:latin typeface="Calibri"/>
                <a:cs typeface="Calibri"/>
              </a:rPr>
              <a:t>the analog </a:t>
            </a:r>
            <a:r>
              <a:rPr sz="2400" spc="-5" dirty="0">
                <a:latin typeface="Calibri"/>
                <a:cs typeface="Calibri"/>
              </a:rPr>
              <a:t>signal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10" dirty="0">
                <a:latin typeface="Calibri"/>
                <a:cs typeface="Calibri"/>
              </a:rPr>
              <a:t>digital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</a:t>
            </a:r>
            <a:endParaRPr sz="2400" dirty="0">
              <a:latin typeface="Calibri"/>
              <a:cs typeface="Calibri"/>
            </a:endParaRPr>
          </a:p>
          <a:p>
            <a:pPr marL="756285" lvl="1" indent="-287020">
              <a:spcBef>
                <a:spcPts val="2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Coding:</a:t>
            </a:r>
            <a:endParaRPr sz="2800" dirty="0">
              <a:latin typeface="Calibri"/>
              <a:cs typeface="Calibri"/>
            </a:endParaRPr>
          </a:p>
          <a:p>
            <a:pPr marL="1155700" lvl="2" indent="-229235">
              <a:spcBef>
                <a:spcPts val="31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latin typeface="Calibri"/>
                <a:cs typeface="Calibri"/>
              </a:rPr>
              <a:t>Assigning a </a:t>
            </a:r>
            <a:r>
              <a:rPr sz="2400" spc="-5" dirty="0">
                <a:latin typeface="Calibri"/>
                <a:cs typeface="Calibri"/>
              </a:rPr>
              <a:t>binary </a:t>
            </a:r>
            <a:r>
              <a:rPr sz="2400" spc="-10" dirty="0">
                <a:latin typeface="Calibri"/>
                <a:cs typeface="Calibri"/>
              </a:rPr>
              <a:t>code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10" dirty="0">
                <a:latin typeface="Calibri"/>
                <a:cs typeface="Calibri"/>
              </a:rPr>
              <a:t>finite </a:t>
            </a:r>
            <a:r>
              <a:rPr sz="2400" spc="-5" dirty="0">
                <a:latin typeface="Calibri"/>
                <a:cs typeface="Calibri"/>
              </a:rPr>
              <a:t>amplitude </a:t>
            </a:r>
            <a:r>
              <a:rPr lang="en-US" sz="2400" dirty="0" smtClean="0">
                <a:latin typeface="Calibri"/>
                <a:cs typeface="Calibri"/>
              </a:rPr>
              <a:t>in </a:t>
            </a:r>
            <a:r>
              <a:rPr lang="en-US" sz="2400" smtClean="0">
                <a:latin typeface="Calibri"/>
                <a:cs typeface="Calibri"/>
              </a:rPr>
              <a:t>the signal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918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1730</Words>
  <Application>Microsoft Office PowerPoint</Application>
  <PresentationFormat>Widescreen</PresentationFormat>
  <Paragraphs>341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Algerian</vt:lpstr>
      <vt:lpstr>Arial</vt:lpstr>
      <vt:lpstr>Calibri</vt:lpstr>
      <vt:lpstr>Calibri Light</vt:lpstr>
      <vt:lpstr>Georgia</vt:lpstr>
      <vt:lpstr>Times New Roman</vt:lpstr>
      <vt:lpstr>Trebuchet MS</vt:lpstr>
      <vt:lpstr>Wingdings</vt:lpstr>
      <vt:lpstr>Office Theme</vt:lpstr>
      <vt:lpstr>  DIGITAL  Communication</vt:lpstr>
      <vt:lpstr>Outline</vt:lpstr>
      <vt:lpstr>What is Communication?</vt:lpstr>
      <vt:lpstr>Destination</vt:lpstr>
      <vt:lpstr>PowerPoint Presentation</vt:lpstr>
      <vt:lpstr>PowerPoint Presentation</vt:lpstr>
      <vt:lpstr>PowerPoint Presentation</vt:lpstr>
      <vt:lpstr>Digital Communication System Block Diagram</vt:lpstr>
      <vt:lpstr>PowerPoint Presentation</vt:lpstr>
      <vt:lpstr>PowerPoint Presentation</vt:lpstr>
      <vt:lpstr>PowerPoint Presentation</vt:lpstr>
      <vt:lpstr>PowerPoint Presentation</vt:lpstr>
      <vt:lpstr>Advantages of Digital communication</vt:lpstr>
      <vt:lpstr>Advantages of Digital communication</vt:lpstr>
      <vt:lpstr>Disadvantages</vt:lpstr>
      <vt:lpstr>Analog Signal to a Discrete  Signal (A/D) Conversion</vt:lpstr>
      <vt:lpstr>Sampling</vt:lpstr>
      <vt:lpstr>Sampling</vt:lpstr>
      <vt:lpstr>Sampling</vt:lpstr>
      <vt:lpstr>Sampling Theorem</vt:lpstr>
      <vt:lpstr>Quantization</vt:lpstr>
      <vt:lpstr>Quantization</vt:lpstr>
      <vt:lpstr>Quantization</vt:lpstr>
      <vt:lpstr>Quantization</vt:lpstr>
      <vt:lpstr>Quantization</vt:lpstr>
      <vt:lpstr>Quantization</vt:lpstr>
      <vt:lpstr>Coding</vt:lpstr>
      <vt:lpstr>Coding</vt:lpstr>
      <vt:lpstr>Transmission</vt:lpstr>
      <vt:lpstr>Modulation</vt:lpstr>
      <vt:lpstr>Modulation</vt:lpstr>
      <vt:lpstr>Modulation Types - AM</vt:lpstr>
      <vt:lpstr>Modulation Types - FM, PAM</vt:lpstr>
      <vt:lpstr>Digital Data Transmission</vt:lpstr>
      <vt:lpstr>Transmission</vt:lpstr>
      <vt:lpstr>Example – Bit rate calculation</vt:lpstr>
      <vt:lpstr>Baud rate (Symbol rate)</vt:lpstr>
      <vt:lpstr>Baud rate (Symbol rate)</vt:lpstr>
      <vt:lpstr>Example</vt:lpstr>
      <vt:lpstr>PowerPoint Presentation</vt:lpstr>
      <vt:lpstr>Bandpass Data Transmission</vt:lpstr>
      <vt:lpstr>Bandpass Digital Transmission</vt:lpstr>
      <vt:lpstr>Bandpass Modulation Techniques</vt:lpstr>
      <vt:lpstr>Amplitude Shift Keying (ASK)</vt:lpstr>
      <vt:lpstr>Phase Shift Keying (PSK)</vt:lpstr>
      <vt:lpstr>Frequency Shift Keying (FSK)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 Communication</dc:title>
  <dc:creator>ECE</dc:creator>
  <cp:lastModifiedBy>ECE</cp:lastModifiedBy>
  <cp:revision>89</cp:revision>
  <dcterms:created xsi:type="dcterms:W3CDTF">2020-08-21T10:25:09Z</dcterms:created>
  <dcterms:modified xsi:type="dcterms:W3CDTF">2020-08-24T05:50:34Z</dcterms:modified>
</cp:coreProperties>
</file>