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4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8" r:id="rId17"/>
    <p:sldId id="279" r:id="rId18"/>
    <p:sldId id="280" r:id="rId19"/>
    <p:sldId id="281" r:id="rId20"/>
    <p:sldId id="282" r:id="rId21"/>
    <p:sldId id="283" r:id="rId22"/>
    <p:sldId id="285" r:id="rId23"/>
    <p:sldId id="286" r:id="rId24"/>
    <p:sldId id="288" r:id="rId25"/>
    <p:sldId id="289" r:id="rId26"/>
    <p:sldId id="290" r:id="rId27"/>
    <p:sldId id="291" r:id="rId28"/>
    <p:sldId id="292" r:id="rId29"/>
    <p:sldId id="326" r:id="rId30"/>
    <p:sldId id="327" r:id="rId31"/>
    <p:sldId id="329" r:id="rId32"/>
    <p:sldId id="330" r:id="rId33"/>
    <p:sldId id="331" r:id="rId34"/>
    <p:sldId id="332" r:id="rId35"/>
    <p:sldId id="347" r:id="rId36"/>
    <p:sldId id="349" r:id="rId37"/>
    <p:sldId id="352" r:id="rId38"/>
    <p:sldId id="371" r:id="rId39"/>
    <p:sldId id="355" r:id="rId40"/>
    <p:sldId id="356" r:id="rId41"/>
    <p:sldId id="359" r:id="rId42"/>
    <p:sldId id="360" r:id="rId43"/>
    <p:sldId id="361" r:id="rId44"/>
    <p:sldId id="362" r:id="rId45"/>
    <p:sldId id="363" r:id="rId46"/>
    <p:sldId id="364" r:id="rId47"/>
    <p:sldId id="370" r:id="rId4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86851-668D-4FD3-89CA-A754F604B50A}" type="datetimeFigureOut">
              <a:rPr lang="en-US" smtClean="0"/>
              <a:t>8/24/2020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B19A4-AE29-4FDF-8FCF-C5855810B4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14024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86851-668D-4FD3-89CA-A754F604B50A}" type="datetimeFigureOut">
              <a:rPr lang="en-US" smtClean="0"/>
              <a:t>8/24/2020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B19A4-AE29-4FDF-8FCF-C5855810B4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52110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86851-668D-4FD3-89CA-A754F604B50A}" type="datetimeFigureOut">
              <a:rPr lang="en-US" smtClean="0"/>
              <a:t>8/24/2020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B19A4-AE29-4FDF-8FCF-C5855810B4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1361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86851-668D-4FD3-89CA-A754F604B50A}" type="datetimeFigureOut">
              <a:rPr lang="en-US" smtClean="0"/>
              <a:t>8/24/2020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B19A4-AE29-4FDF-8FCF-C5855810B4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2559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86851-668D-4FD3-89CA-A754F604B50A}" type="datetimeFigureOut">
              <a:rPr lang="en-US" smtClean="0"/>
              <a:t>8/24/2020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B19A4-AE29-4FDF-8FCF-C5855810B4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8755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86851-668D-4FD3-89CA-A754F604B50A}" type="datetimeFigureOut">
              <a:rPr lang="en-US" smtClean="0"/>
              <a:t>8/24/2020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B19A4-AE29-4FDF-8FCF-C5855810B4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59083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86851-668D-4FD3-89CA-A754F604B50A}" type="datetimeFigureOut">
              <a:rPr lang="en-US" smtClean="0"/>
              <a:t>8/24/2020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B19A4-AE29-4FDF-8FCF-C5855810B4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71112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86851-668D-4FD3-89CA-A754F604B50A}" type="datetimeFigureOut">
              <a:rPr lang="en-US" smtClean="0"/>
              <a:t>8/24/2020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B19A4-AE29-4FDF-8FCF-C5855810B4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655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86851-668D-4FD3-89CA-A754F604B50A}" type="datetimeFigureOut">
              <a:rPr lang="en-US" smtClean="0"/>
              <a:t>8/24/2020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B19A4-AE29-4FDF-8FCF-C5855810B4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8435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86851-668D-4FD3-89CA-A754F604B50A}" type="datetimeFigureOut">
              <a:rPr lang="en-US" smtClean="0"/>
              <a:t>8/24/2020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B19A4-AE29-4FDF-8FCF-C5855810B4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83216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86851-668D-4FD3-89CA-A754F604B50A}" type="datetimeFigureOut">
              <a:rPr lang="en-US" smtClean="0"/>
              <a:t>8/24/2020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B19A4-AE29-4FDF-8FCF-C5855810B4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50977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6814">
              <a:schemeClr val="accent3">
                <a:lumMod val="60000"/>
                <a:lumOff val="40000"/>
              </a:schemeClr>
            </a:gs>
            <a:gs pos="46018">
              <a:schemeClr val="accent3">
                <a:lumMod val="60000"/>
                <a:lumOff val="40000"/>
              </a:schemeClr>
            </a:gs>
            <a:gs pos="100000">
              <a:schemeClr val="bg1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3">
                <a:lumMod val="40000"/>
                <a:lumOff val="6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886851-668D-4FD3-89CA-A754F604B50A}" type="datetimeFigureOut">
              <a:rPr lang="en-US" smtClean="0"/>
              <a:t>8/24/2020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5B19A4-AE29-4FDF-8FCF-C5855810B4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9697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33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6.png"/><Relationship Id="rId4" Type="http://schemas.openxmlformats.org/officeDocument/2006/relationships/image" Target="../media/image35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jp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jp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jpg"/><Relationship Id="rId2" Type="http://schemas.openxmlformats.org/officeDocument/2006/relationships/image" Target="../media/image39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2.png"/><Relationship Id="rId4" Type="http://schemas.openxmlformats.org/officeDocument/2006/relationships/image" Target="../media/image41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png"/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6.png"/><Relationship Id="rId4" Type="http://schemas.openxmlformats.org/officeDocument/2006/relationships/image" Target="../media/image45.png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7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4.png"/><Relationship Id="rId13" Type="http://schemas.openxmlformats.org/officeDocument/2006/relationships/image" Target="../media/image59.png"/><Relationship Id="rId3" Type="http://schemas.openxmlformats.org/officeDocument/2006/relationships/image" Target="../media/image49.png"/><Relationship Id="rId7" Type="http://schemas.openxmlformats.org/officeDocument/2006/relationships/image" Target="../media/image53.png"/><Relationship Id="rId12" Type="http://schemas.openxmlformats.org/officeDocument/2006/relationships/image" Target="../media/image58.png"/><Relationship Id="rId2" Type="http://schemas.openxmlformats.org/officeDocument/2006/relationships/image" Target="../media/image4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2.png"/><Relationship Id="rId11" Type="http://schemas.openxmlformats.org/officeDocument/2006/relationships/image" Target="../media/image57.png"/><Relationship Id="rId5" Type="http://schemas.openxmlformats.org/officeDocument/2006/relationships/image" Target="../media/image51.png"/><Relationship Id="rId15" Type="http://schemas.openxmlformats.org/officeDocument/2006/relationships/image" Target="../media/image61.png"/><Relationship Id="rId10" Type="http://schemas.openxmlformats.org/officeDocument/2006/relationships/image" Target="../media/image56.png"/><Relationship Id="rId4" Type="http://schemas.openxmlformats.org/officeDocument/2006/relationships/image" Target="../media/image50.png"/><Relationship Id="rId9" Type="http://schemas.openxmlformats.org/officeDocument/2006/relationships/image" Target="../media/image55.png"/><Relationship Id="rId14" Type="http://schemas.openxmlformats.org/officeDocument/2006/relationships/image" Target="../media/image60.pn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2.png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3.png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4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6.png"/><Relationship Id="rId2" Type="http://schemas.openxmlformats.org/officeDocument/2006/relationships/image" Target="../media/image6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7.png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8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0.png"/><Relationship Id="rId2" Type="http://schemas.openxmlformats.org/officeDocument/2006/relationships/image" Target="../media/image6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1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9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3.jpg"/><Relationship Id="rId2" Type="http://schemas.openxmlformats.org/officeDocument/2006/relationships/image" Target="../media/image72.jp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5.jpg"/><Relationship Id="rId2" Type="http://schemas.openxmlformats.org/officeDocument/2006/relationships/image" Target="../media/image74.jp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7.jpg"/><Relationship Id="rId2" Type="http://schemas.openxmlformats.org/officeDocument/2006/relationships/image" Target="../media/image76.jp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8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13" Type="http://schemas.openxmlformats.org/officeDocument/2006/relationships/image" Target="../media/image19.png"/><Relationship Id="rId18" Type="http://schemas.openxmlformats.org/officeDocument/2006/relationships/image" Target="../media/image24.png"/><Relationship Id="rId26" Type="http://schemas.openxmlformats.org/officeDocument/2006/relationships/image" Target="../media/image32.png"/><Relationship Id="rId3" Type="http://schemas.openxmlformats.org/officeDocument/2006/relationships/image" Target="../media/image9.png"/><Relationship Id="rId21" Type="http://schemas.openxmlformats.org/officeDocument/2006/relationships/image" Target="../media/image27.png"/><Relationship Id="rId7" Type="http://schemas.openxmlformats.org/officeDocument/2006/relationships/image" Target="../media/image13.png"/><Relationship Id="rId12" Type="http://schemas.openxmlformats.org/officeDocument/2006/relationships/image" Target="../media/image18.png"/><Relationship Id="rId17" Type="http://schemas.openxmlformats.org/officeDocument/2006/relationships/image" Target="../media/image23.png"/><Relationship Id="rId25" Type="http://schemas.openxmlformats.org/officeDocument/2006/relationships/image" Target="../media/image31.png"/><Relationship Id="rId2" Type="http://schemas.openxmlformats.org/officeDocument/2006/relationships/image" Target="../media/image8.png"/><Relationship Id="rId16" Type="http://schemas.openxmlformats.org/officeDocument/2006/relationships/image" Target="../media/image22.png"/><Relationship Id="rId20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11" Type="http://schemas.openxmlformats.org/officeDocument/2006/relationships/image" Target="../media/image17.png"/><Relationship Id="rId24" Type="http://schemas.openxmlformats.org/officeDocument/2006/relationships/image" Target="../media/image30.png"/><Relationship Id="rId5" Type="http://schemas.openxmlformats.org/officeDocument/2006/relationships/image" Target="../media/image11.png"/><Relationship Id="rId15" Type="http://schemas.openxmlformats.org/officeDocument/2006/relationships/image" Target="../media/image21.png"/><Relationship Id="rId23" Type="http://schemas.openxmlformats.org/officeDocument/2006/relationships/image" Target="../media/image29.png"/><Relationship Id="rId10" Type="http://schemas.openxmlformats.org/officeDocument/2006/relationships/image" Target="../media/image16.png"/><Relationship Id="rId19" Type="http://schemas.openxmlformats.org/officeDocument/2006/relationships/image" Target="../media/image25.png"/><Relationship Id="rId4" Type="http://schemas.openxmlformats.org/officeDocument/2006/relationships/image" Target="../media/image10.png"/><Relationship Id="rId9" Type="http://schemas.openxmlformats.org/officeDocument/2006/relationships/image" Target="../media/image15.png"/><Relationship Id="rId14" Type="http://schemas.openxmlformats.org/officeDocument/2006/relationships/image" Target="../media/image20.png"/><Relationship Id="rId22" Type="http://schemas.openxmlformats.org/officeDocument/2006/relationships/image" Target="../media/image28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67437" y="1353315"/>
            <a:ext cx="7933433" cy="2967479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/>
          <a:p>
            <a:pPr marL="12700" marR="5080" indent="1499235" algn="ctr">
              <a:lnSpc>
                <a:spcPct val="100000"/>
              </a:lnSpc>
              <a:spcBef>
                <a:spcPts val="100"/>
              </a:spcBef>
            </a:pPr>
            <a:r>
              <a:rPr lang="en-US" sz="4800" spc="-10" dirty="0" smtClean="0">
                <a:latin typeface="Algerian" panose="04020705040A02060702" pitchFamily="82" charset="0"/>
              </a:rPr>
              <a:t/>
            </a:r>
            <a:br>
              <a:rPr lang="en-US" sz="4800" spc="-10" dirty="0" smtClean="0">
                <a:latin typeface="Algerian" panose="04020705040A02060702" pitchFamily="82" charset="0"/>
              </a:rPr>
            </a:br>
            <a:r>
              <a:rPr lang="en-US" sz="4800" spc="-10" dirty="0" smtClean="0">
                <a:latin typeface="Algerian" panose="04020705040A02060702" pitchFamily="82" charset="0"/>
              </a:rPr>
              <a:t/>
            </a:r>
            <a:br>
              <a:rPr lang="en-US" sz="4800" spc="-10" dirty="0" smtClean="0">
                <a:latin typeface="Algerian" panose="04020705040A02060702" pitchFamily="82" charset="0"/>
              </a:rPr>
            </a:br>
            <a:r>
              <a:rPr lang="en-US" sz="4800" spc="-10" dirty="0" smtClean="0">
                <a:latin typeface="Algerian" panose="04020705040A02060702" pitchFamily="82" charset="0"/>
              </a:rPr>
              <a:t>DIGITAL </a:t>
            </a:r>
            <a:br>
              <a:rPr lang="en-US" sz="4800" spc="-10" dirty="0" smtClean="0">
                <a:latin typeface="Algerian" panose="04020705040A02060702" pitchFamily="82" charset="0"/>
              </a:rPr>
            </a:br>
            <a:r>
              <a:rPr sz="4800" spc="-10" dirty="0" smtClean="0">
                <a:latin typeface="Algerian" panose="04020705040A02060702" pitchFamily="82" charset="0"/>
              </a:rPr>
              <a:t>Communication</a:t>
            </a:r>
            <a:endParaRPr sz="4800" dirty="0">
              <a:latin typeface="Algerian" panose="04020705040A020607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67108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365161" y="976620"/>
            <a:ext cx="8698955" cy="4415951"/>
          </a:xfrm>
          <a:prstGeom prst="rect">
            <a:avLst/>
          </a:prstGeom>
        </p:spPr>
        <p:txBody>
          <a:bodyPr vert="horz" wrap="square" lIns="0" tIns="113664" rIns="0" bIns="0" rtlCol="0">
            <a:spAutoFit/>
          </a:bodyPr>
          <a:lstStyle/>
          <a:p>
            <a:pPr marL="355600" indent="-342900">
              <a:spcBef>
                <a:spcPts val="894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10" dirty="0">
                <a:latin typeface="Calibri"/>
                <a:cs typeface="Calibri"/>
              </a:rPr>
              <a:t>Source</a:t>
            </a:r>
            <a:r>
              <a:rPr sz="3200" spc="-30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encoder</a:t>
            </a:r>
            <a:endParaRPr sz="3200" dirty="0">
              <a:latin typeface="Calibri"/>
              <a:cs typeface="Calibri"/>
            </a:endParaRPr>
          </a:p>
          <a:p>
            <a:pPr marL="756285" marR="371475" lvl="1" indent="-287020">
              <a:spcBef>
                <a:spcPts val="690"/>
              </a:spcBef>
              <a:buFont typeface="Arial"/>
              <a:buChar char="–"/>
              <a:tabLst>
                <a:tab pos="756920" algn="l"/>
              </a:tabLst>
            </a:pPr>
            <a:r>
              <a:rPr lang="en-US" sz="2800" spc="-20" dirty="0" smtClean="0">
                <a:latin typeface="Calibri"/>
                <a:cs typeface="Calibri"/>
              </a:rPr>
              <a:t>Data Compression- carried out to convert the analog signal to digital form.</a:t>
            </a:r>
          </a:p>
          <a:p>
            <a:pPr marL="469265" marR="371475" lvl="1">
              <a:spcBef>
                <a:spcPts val="690"/>
              </a:spcBef>
              <a:tabLst>
                <a:tab pos="756920" algn="l"/>
              </a:tabLst>
            </a:pPr>
            <a:endParaRPr sz="2400" dirty="0">
              <a:latin typeface="Calibri"/>
              <a:cs typeface="Calibri"/>
            </a:endParaRPr>
          </a:p>
          <a:p>
            <a:pPr marL="756285" lvl="1" indent="-287020">
              <a:spcBef>
                <a:spcPts val="640"/>
              </a:spcBef>
              <a:buFont typeface="Arial"/>
              <a:buChar char="–"/>
              <a:tabLst>
                <a:tab pos="756920" algn="l"/>
              </a:tabLst>
            </a:pPr>
            <a:r>
              <a:rPr lang="en-US" sz="2800" spc="-50" dirty="0" smtClean="0">
                <a:latin typeface="Calibri"/>
                <a:cs typeface="Calibri"/>
              </a:rPr>
              <a:t>Data Compaction – carried out to produce a new data code that represents digital data more efficiently.</a:t>
            </a:r>
          </a:p>
          <a:p>
            <a:pPr marL="469265" lvl="1">
              <a:spcBef>
                <a:spcPts val="640"/>
              </a:spcBef>
              <a:tabLst>
                <a:tab pos="756920" algn="l"/>
              </a:tabLst>
            </a:pPr>
            <a:endParaRPr sz="2800" dirty="0">
              <a:latin typeface="Calibri"/>
              <a:cs typeface="Calibri"/>
            </a:endParaRPr>
          </a:p>
          <a:p>
            <a:pPr marL="756285" lvl="1" indent="-287020">
              <a:spcBef>
                <a:spcPts val="675"/>
              </a:spcBef>
              <a:buFont typeface="Arial"/>
              <a:buChar char="–"/>
              <a:tabLst>
                <a:tab pos="756920" algn="l"/>
              </a:tabLst>
            </a:pPr>
            <a:r>
              <a:rPr lang="en-US" sz="2800" spc="-10" dirty="0" smtClean="0">
                <a:latin typeface="Calibri"/>
                <a:cs typeface="Calibri"/>
              </a:rPr>
              <a:t>Data Encryption – Licensed user with the required key can only decode and receive the data.</a:t>
            </a:r>
            <a:endParaRPr sz="24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137229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532587" y="976620"/>
            <a:ext cx="10097036" cy="4639089"/>
          </a:xfrm>
          <a:prstGeom prst="rect">
            <a:avLst/>
          </a:prstGeom>
        </p:spPr>
        <p:txBody>
          <a:bodyPr vert="horz" wrap="square" lIns="0" tIns="113664" rIns="0" bIns="0" rtlCol="0">
            <a:spAutoFit/>
          </a:bodyPr>
          <a:lstStyle/>
          <a:p>
            <a:pPr marL="355600" indent="-342900" algn="just">
              <a:spcBef>
                <a:spcPts val="894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Calibri"/>
                <a:cs typeface="Calibri"/>
              </a:rPr>
              <a:t>Channel encoder:</a:t>
            </a:r>
            <a:endParaRPr sz="3200" dirty="0">
              <a:latin typeface="Calibri"/>
              <a:cs typeface="Calibri"/>
            </a:endParaRPr>
          </a:p>
          <a:p>
            <a:pPr marL="756285" marR="5080" lvl="1" indent="-287020" algn="just">
              <a:spcBef>
                <a:spcPts val="690"/>
              </a:spcBef>
              <a:buFont typeface="Arial"/>
              <a:buChar char="–"/>
              <a:tabLst>
                <a:tab pos="756920" algn="l"/>
              </a:tabLst>
            </a:pPr>
            <a:r>
              <a:rPr lang="en-US" sz="2800" spc="-20" dirty="0" smtClean="0">
                <a:latin typeface="Calibri"/>
                <a:cs typeface="Calibri"/>
              </a:rPr>
              <a:t>C</a:t>
            </a:r>
            <a:r>
              <a:rPr sz="2800" spc="-20" dirty="0" smtClean="0">
                <a:latin typeface="Calibri"/>
                <a:cs typeface="Calibri"/>
              </a:rPr>
              <a:t>ontrol</a:t>
            </a:r>
            <a:r>
              <a:rPr lang="en-US" sz="2800" spc="-20" dirty="0" smtClean="0">
                <a:latin typeface="Calibri"/>
                <a:cs typeface="Calibri"/>
              </a:rPr>
              <a:t>s</a:t>
            </a:r>
            <a:r>
              <a:rPr sz="2800" spc="-20" dirty="0" smtClean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the </a:t>
            </a:r>
            <a:r>
              <a:rPr sz="2800" spc="-5" dirty="0" smtClean="0">
                <a:latin typeface="Calibri"/>
                <a:cs typeface="Calibri"/>
              </a:rPr>
              <a:t>noise</a:t>
            </a:r>
            <a:r>
              <a:rPr lang="en-US" sz="2800" spc="-5" dirty="0" smtClean="0">
                <a:latin typeface="Calibri"/>
                <a:cs typeface="Calibri"/>
              </a:rPr>
              <a:t>,</a:t>
            </a:r>
            <a:r>
              <a:rPr sz="2800" spc="-20" dirty="0" smtClean="0">
                <a:latin typeface="Calibri"/>
                <a:cs typeface="Calibri"/>
              </a:rPr>
              <a:t> </a:t>
            </a:r>
            <a:r>
              <a:rPr sz="2800" spc="-10" dirty="0" smtClean="0">
                <a:latin typeface="Calibri"/>
                <a:cs typeface="Calibri"/>
              </a:rPr>
              <a:t>detect</a:t>
            </a:r>
            <a:r>
              <a:rPr lang="en-US" sz="2800" spc="-10" dirty="0" smtClean="0">
                <a:latin typeface="Calibri"/>
                <a:cs typeface="Calibri"/>
              </a:rPr>
              <a:t>s</a:t>
            </a:r>
            <a:r>
              <a:rPr sz="2800" spc="-10" dirty="0" smtClean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and </a:t>
            </a:r>
            <a:r>
              <a:rPr sz="2800" spc="-15" dirty="0" smtClean="0">
                <a:latin typeface="Calibri"/>
                <a:cs typeface="Calibri"/>
              </a:rPr>
              <a:t>correct</a:t>
            </a:r>
            <a:r>
              <a:rPr lang="en-US" sz="2800" spc="-15" dirty="0" smtClean="0">
                <a:latin typeface="Calibri"/>
                <a:cs typeface="Calibri"/>
              </a:rPr>
              <a:t>s</a:t>
            </a:r>
            <a:r>
              <a:rPr sz="2800" spc="-15" dirty="0" smtClean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the  </a:t>
            </a:r>
            <a:r>
              <a:rPr sz="2800" spc="-25" dirty="0">
                <a:latin typeface="Calibri"/>
                <a:cs typeface="Calibri"/>
              </a:rPr>
              <a:t>errors </a:t>
            </a:r>
            <a:r>
              <a:rPr sz="2800" spc="-10" dirty="0">
                <a:latin typeface="Calibri"/>
                <a:cs typeface="Calibri"/>
              </a:rPr>
              <a:t>that can </a:t>
            </a:r>
            <a:r>
              <a:rPr sz="2800" spc="-5" dirty="0">
                <a:latin typeface="Calibri"/>
                <a:cs typeface="Calibri"/>
              </a:rPr>
              <a:t>occur in the </a:t>
            </a:r>
            <a:r>
              <a:rPr sz="2800" spc="-15" dirty="0">
                <a:latin typeface="Calibri"/>
                <a:cs typeface="Calibri"/>
              </a:rPr>
              <a:t>transmitted </a:t>
            </a:r>
            <a:r>
              <a:rPr sz="2800" spc="-20" dirty="0">
                <a:latin typeface="Calibri"/>
                <a:cs typeface="Calibri"/>
              </a:rPr>
              <a:t>data </a:t>
            </a:r>
            <a:r>
              <a:rPr sz="2800" spc="-10" dirty="0">
                <a:latin typeface="Calibri"/>
                <a:cs typeface="Calibri"/>
              </a:rPr>
              <a:t>due  </a:t>
            </a:r>
            <a:r>
              <a:rPr sz="2800" spc="-5" dirty="0" smtClean="0">
                <a:latin typeface="Calibri"/>
                <a:cs typeface="Calibri"/>
              </a:rPr>
              <a:t>t</a:t>
            </a:r>
            <a:r>
              <a:rPr lang="en-US" sz="2800" spc="-5" dirty="0" smtClean="0">
                <a:latin typeface="Calibri"/>
                <a:cs typeface="Calibri"/>
              </a:rPr>
              <a:t>o</a:t>
            </a:r>
            <a:r>
              <a:rPr sz="2800" spc="-10" dirty="0" smtClean="0">
                <a:latin typeface="Calibri"/>
                <a:cs typeface="Calibri"/>
              </a:rPr>
              <a:t> noise</a:t>
            </a:r>
            <a:r>
              <a:rPr lang="en-US" sz="2800" spc="-10" dirty="0" smtClean="0">
                <a:latin typeface="Calibri"/>
                <a:cs typeface="Calibri"/>
              </a:rPr>
              <a:t> in the channel</a:t>
            </a:r>
            <a:r>
              <a:rPr sz="2800" spc="-10" dirty="0" smtClean="0">
                <a:latin typeface="Calibri"/>
                <a:cs typeface="Calibri"/>
              </a:rPr>
              <a:t>.</a:t>
            </a:r>
            <a:endParaRPr sz="2800" dirty="0">
              <a:latin typeface="Calibri"/>
              <a:cs typeface="Calibri"/>
            </a:endParaRPr>
          </a:p>
          <a:p>
            <a:pPr marL="355600" indent="-342900" algn="just">
              <a:spcBef>
                <a:spcPts val="75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10" dirty="0">
                <a:latin typeface="Calibri"/>
                <a:cs typeface="Calibri"/>
              </a:rPr>
              <a:t>Modulator:</a:t>
            </a:r>
            <a:endParaRPr sz="3200" dirty="0">
              <a:latin typeface="Calibri"/>
              <a:cs typeface="Calibri"/>
            </a:endParaRPr>
          </a:p>
          <a:p>
            <a:pPr marL="756285" marR="1510030" lvl="1" indent="-287020" algn="just">
              <a:spcBef>
                <a:spcPts val="690"/>
              </a:spcBef>
              <a:buFont typeface="Arial"/>
              <a:buChar char="–"/>
              <a:tabLst>
                <a:tab pos="756920" algn="l"/>
              </a:tabLst>
            </a:pPr>
            <a:r>
              <a:rPr lang="en-US" sz="2800" spc="-20" dirty="0" smtClean="0">
                <a:latin typeface="Calibri"/>
                <a:cs typeface="Calibri"/>
              </a:rPr>
              <a:t>Converts the digital data into analog signals at can be easily sent on the analog signals.</a:t>
            </a:r>
            <a:endParaRPr sz="2400" dirty="0">
              <a:latin typeface="Calibri"/>
              <a:cs typeface="Calibri"/>
            </a:endParaRPr>
          </a:p>
          <a:p>
            <a:pPr marL="355600" indent="-342900" algn="just">
              <a:spcBef>
                <a:spcPts val="72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10" dirty="0">
                <a:latin typeface="Calibri"/>
                <a:cs typeface="Calibri"/>
              </a:rPr>
              <a:t>Demodulator:</a:t>
            </a:r>
            <a:endParaRPr sz="3200" dirty="0">
              <a:latin typeface="Calibri"/>
              <a:cs typeface="Calibri"/>
            </a:endParaRPr>
          </a:p>
          <a:p>
            <a:pPr marL="756285" marR="1025525" lvl="1" indent="-287020" algn="just">
              <a:spcBef>
                <a:spcPts val="685"/>
              </a:spcBef>
              <a:buFont typeface="Arial"/>
              <a:buChar char="–"/>
              <a:tabLst>
                <a:tab pos="756920" algn="l"/>
              </a:tabLst>
            </a:pPr>
            <a:r>
              <a:rPr sz="2800" spc="-15" dirty="0">
                <a:latin typeface="Calibri"/>
                <a:cs typeface="Calibri"/>
              </a:rPr>
              <a:t>Removes </a:t>
            </a:r>
            <a:r>
              <a:rPr sz="2800" spc="-5" dirty="0">
                <a:latin typeface="Calibri"/>
                <a:cs typeface="Calibri"/>
              </a:rPr>
              <a:t>the </a:t>
            </a:r>
            <a:r>
              <a:rPr sz="2800" spc="-10" dirty="0">
                <a:latin typeface="Calibri"/>
                <a:cs typeface="Calibri"/>
              </a:rPr>
              <a:t>carrier </a:t>
            </a:r>
            <a:r>
              <a:rPr sz="2800" spc="-5" dirty="0">
                <a:latin typeface="Calibri"/>
                <a:cs typeface="Calibri"/>
              </a:rPr>
              <a:t>signal and </a:t>
            </a:r>
            <a:r>
              <a:rPr sz="2800" spc="-25" dirty="0">
                <a:latin typeface="Calibri"/>
                <a:cs typeface="Calibri"/>
              </a:rPr>
              <a:t>reverse </a:t>
            </a:r>
            <a:r>
              <a:rPr sz="2800" spc="-5" dirty="0">
                <a:latin typeface="Calibri"/>
                <a:cs typeface="Calibri"/>
              </a:rPr>
              <a:t>the  </a:t>
            </a:r>
            <a:r>
              <a:rPr sz="2800" spc="-15" dirty="0">
                <a:latin typeface="Calibri"/>
                <a:cs typeface="Calibri"/>
              </a:rPr>
              <a:t>process </a:t>
            </a:r>
            <a:r>
              <a:rPr sz="2800" spc="-5" dirty="0">
                <a:latin typeface="Calibri"/>
                <a:cs typeface="Calibri"/>
              </a:rPr>
              <a:t>of the</a:t>
            </a:r>
            <a:r>
              <a:rPr sz="2800" spc="2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Modulator</a:t>
            </a:r>
            <a:endParaRPr sz="28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123044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56068" y="603133"/>
            <a:ext cx="10097036" cy="5857372"/>
          </a:xfrm>
          <a:prstGeom prst="rect">
            <a:avLst/>
          </a:prstGeom>
        </p:spPr>
        <p:txBody>
          <a:bodyPr vert="horz" wrap="square" lIns="0" tIns="113664" rIns="0" bIns="0" rtlCol="0">
            <a:spAutoFit/>
          </a:bodyPr>
          <a:lstStyle/>
          <a:p>
            <a:pPr marL="355600" indent="-342900">
              <a:spcBef>
                <a:spcPts val="894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Calibri"/>
                <a:cs typeface="Calibri"/>
              </a:rPr>
              <a:t>Channel</a:t>
            </a:r>
            <a:r>
              <a:rPr sz="3200" spc="5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decoder:</a:t>
            </a:r>
            <a:endParaRPr sz="3200" dirty="0">
              <a:latin typeface="Calibri"/>
              <a:cs typeface="Calibri"/>
            </a:endParaRPr>
          </a:p>
          <a:p>
            <a:pPr marL="756285" marR="5715" lvl="1" indent="-287020">
              <a:spcBef>
                <a:spcPts val="690"/>
              </a:spcBef>
              <a:buFont typeface="Arial"/>
              <a:buChar char="–"/>
              <a:tabLst>
                <a:tab pos="756920" algn="l"/>
                <a:tab pos="2075814" algn="l"/>
                <a:tab pos="2844800" algn="l"/>
                <a:tab pos="4234180" algn="l"/>
                <a:tab pos="4943475" algn="l"/>
                <a:tab pos="6029960" algn="l"/>
                <a:tab pos="6523990" algn="l"/>
                <a:tab pos="7232650" algn="l"/>
              </a:tabLst>
            </a:pPr>
            <a:r>
              <a:rPr sz="2800" spc="-10" dirty="0">
                <a:latin typeface="Calibri"/>
                <a:cs typeface="Calibri"/>
              </a:rPr>
              <a:t>D</a:t>
            </a:r>
            <a:r>
              <a:rPr sz="2800" spc="-30" dirty="0">
                <a:latin typeface="Calibri"/>
                <a:cs typeface="Calibri"/>
              </a:rPr>
              <a:t>e</a:t>
            </a:r>
            <a:r>
              <a:rPr sz="2800" spc="-35" dirty="0">
                <a:latin typeface="Calibri"/>
                <a:cs typeface="Calibri"/>
              </a:rPr>
              <a:t>t</a:t>
            </a:r>
            <a:r>
              <a:rPr sz="2800" spc="-5" dirty="0">
                <a:latin typeface="Calibri"/>
                <a:cs typeface="Calibri"/>
              </a:rPr>
              <a:t>ects</a:t>
            </a:r>
            <a:r>
              <a:rPr sz="2800" dirty="0">
                <a:latin typeface="Calibri"/>
                <a:cs typeface="Calibri"/>
              </a:rPr>
              <a:t>	</a:t>
            </a:r>
            <a:r>
              <a:rPr sz="2800" spc="-15" dirty="0">
                <a:latin typeface="Calibri"/>
                <a:cs typeface="Calibri"/>
              </a:rPr>
              <a:t>a</a:t>
            </a:r>
            <a:r>
              <a:rPr sz="2800" spc="-10" dirty="0">
                <a:latin typeface="Calibri"/>
                <a:cs typeface="Calibri"/>
              </a:rPr>
              <a:t>n</a:t>
            </a:r>
            <a:r>
              <a:rPr sz="2800" spc="-5" dirty="0">
                <a:latin typeface="Calibri"/>
                <a:cs typeface="Calibri"/>
              </a:rPr>
              <a:t>d</a:t>
            </a:r>
            <a:r>
              <a:rPr sz="2800" dirty="0">
                <a:latin typeface="Calibri"/>
                <a:cs typeface="Calibri"/>
              </a:rPr>
              <a:t>	</a:t>
            </a:r>
            <a:r>
              <a:rPr sz="2800" spc="-25" dirty="0">
                <a:latin typeface="Calibri"/>
                <a:cs typeface="Calibri"/>
              </a:rPr>
              <a:t>c</a:t>
            </a:r>
            <a:r>
              <a:rPr sz="2800" spc="-10" dirty="0">
                <a:latin typeface="Calibri"/>
                <a:cs typeface="Calibri"/>
              </a:rPr>
              <a:t>or</a:t>
            </a:r>
            <a:r>
              <a:rPr sz="2800" spc="-55" dirty="0">
                <a:latin typeface="Calibri"/>
                <a:cs typeface="Calibri"/>
              </a:rPr>
              <a:t>r</a:t>
            </a:r>
            <a:r>
              <a:rPr sz="2800" spc="-5" dirty="0">
                <a:latin typeface="Calibri"/>
                <a:cs typeface="Calibri"/>
              </a:rPr>
              <a:t>e</a:t>
            </a:r>
            <a:r>
              <a:rPr sz="2800" spc="5" dirty="0">
                <a:latin typeface="Calibri"/>
                <a:cs typeface="Calibri"/>
              </a:rPr>
              <a:t>c</a:t>
            </a:r>
            <a:r>
              <a:rPr sz="2800" spc="-5" dirty="0">
                <a:latin typeface="Calibri"/>
                <a:cs typeface="Calibri"/>
              </a:rPr>
              <a:t>ts</a:t>
            </a:r>
            <a:r>
              <a:rPr sz="2800" dirty="0">
                <a:latin typeface="Calibri"/>
                <a:cs typeface="Calibri"/>
              </a:rPr>
              <a:t>	t</a:t>
            </a:r>
            <a:r>
              <a:rPr sz="2800" spc="-10" dirty="0">
                <a:latin typeface="Calibri"/>
                <a:cs typeface="Calibri"/>
              </a:rPr>
              <a:t>h</a:t>
            </a:r>
            <a:r>
              <a:rPr sz="2800" spc="-5" dirty="0">
                <a:latin typeface="Calibri"/>
                <a:cs typeface="Calibri"/>
              </a:rPr>
              <a:t>e</a:t>
            </a:r>
            <a:r>
              <a:rPr sz="2800" dirty="0">
                <a:latin typeface="Calibri"/>
                <a:cs typeface="Calibri"/>
              </a:rPr>
              <a:t>	</a:t>
            </a:r>
            <a:r>
              <a:rPr sz="2800" spc="-5" dirty="0">
                <a:latin typeface="Calibri"/>
                <a:cs typeface="Calibri"/>
              </a:rPr>
              <a:t>er</a:t>
            </a:r>
            <a:r>
              <a:rPr sz="2800" spc="-65" dirty="0">
                <a:latin typeface="Calibri"/>
                <a:cs typeface="Calibri"/>
              </a:rPr>
              <a:t>r</a:t>
            </a:r>
            <a:r>
              <a:rPr sz="2800" spc="-10" dirty="0">
                <a:latin typeface="Calibri"/>
                <a:cs typeface="Calibri"/>
              </a:rPr>
              <a:t>o</a:t>
            </a:r>
            <a:r>
              <a:rPr sz="2800" spc="-60" dirty="0">
                <a:latin typeface="Calibri"/>
                <a:cs typeface="Calibri"/>
              </a:rPr>
              <a:t>r</a:t>
            </a:r>
            <a:r>
              <a:rPr sz="2800" spc="-5" dirty="0">
                <a:latin typeface="Calibri"/>
                <a:cs typeface="Calibri"/>
              </a:rPr>
              <a:t>s</a:t>
            </a:r>
            <a:r>
              <a:rPr sz="2800" dirty="0">
                <a:latin typeface="Calibri"/>
                <a:cs typeface="Calibri"/>
              </a:rPr>
              <a:t>	i</a:t>
            </a:r>
            <a:r>
              <a:rPr sz="2800" spc="-5" dirty="0">
                <a:latin typeface="Calibri"/>
                <a:cs typeface="Calibri"/>
              </a:rPr>
              <a:t>n</a:t>
            </a:r>
            <a:r>
              <a:rPr sz="2800" dirty="0">
                <a:latin typeface="Calibri"/>
                <a:cs typeface="Calibri"/>
              </a:rPr>
              <a:t>	t</a:t>
            </a:r>
            <a:r>
              <a:rPr sz="2800" spc="-10" dirty="0">
                <a:latin typeface="Calibri"/>
                <a:cs typeface="Calibri"/>
              </a:rPr>
              <a:t>h</a:t>
            </a:r>
            <a:r>
              <a:rPr sz="2800" spc="-5" dirty="0">
                <a:latin typeface="Calibri"/>
                <a:cs typeface="Calibri"/>
              </a:rPr>
              <a:t>e</a:t>
            </a:r>
            <a:r>
              <a:rPr sz="2800" dirty="0">
                <a:latin typeface="Calibri"/>
                <a:cs typeface="Calibri"/>
              </a:rPr>
              <a:t>	</a:t>
            </a:r>
            <a:r>
              <a:rPr sz="2800" spc="-10" dirty="0">
                <a:latin typeface="Calibri"/>
                <a:cs typeface="Calibri"/>
              </a:rPr>
              <a:t>s</a:t>
            </a:r>
            <a:r>
              <a:rPr sz="2800" spc="-20" dirty="0">
                <a:latin typeface="Calibri"/>
                <a:cs typeface="Calibri"/>
              </a:rPr>
              <a:t>i</a:t>
            </a:r>
            <a:r>
              <a:rPr sz="2800" spc="-5" dirty="0">
                <a:latin typeface="Calibri"/>
                <a:cs typeface="Calibri"/>
              </a:rPr>
              <a:t>gnal  </a:t>
            </a:r>
            <a:r>
              <a:rPr lang="en-US" sz="2800" spc="-10" dirty="0" smtClean="0">
                <a:latin typeface="Calibri"/>
                <a:cs typeface="Calibri"/>
              </a:rPr>
              <a:t>receive</a:t>
            </a:r>
            <a:r>
              <a:rPr sz="2800" spc="-10" dirty="0" smtClean="0">
                <a:latin typeface="Calibri"/>
                <a:cs typeface="Calibri"/>
              </a:rPr>
              <a:t>d </a:t>
            </a:r>
            <a:r>
              <a:rPr sz="2800" spc="-20" dirty="0">
                <a:latin typeface="Calibri"/>
                <a:cs typeface="Calibri"/>
              </a:rPr>
              <a:t>from </a:t>
            </a:r>
            <a:r>
              <a:rPr sz="2800" spc="-5" dirty="0">
                <a:latin typeface="Calibri"/>
                <a:cs typeface="Calibri"/>
              </a:rPr>
              <a:t>the</a:t>
            </a:r>
            <a:r>
              <a:rPr sz="2800" spc="3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channel</a:t>
            </a:r>
            <a:endParaRPr sz="2800" dirty="0">
              <a:latin typeface="Calibri"/>
              <a:cs typeface="Calibri"/>
            </a:endParaRPr>
          </a:p>
          <a:p>
            <a:pPr marL="355600" indent="-342900">
              <a:spcBef>
                <a:spcPts val="75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10" dirty="0">
                <a:latin typeface="Calibri"/>
                <a:cs typeface="Calibri"/>
              </a:rPr>
              <a:t>Source</a:t>
            </a:r>
            <a:r>
              <a:rPr sz="3200" spc="-25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decoder:</a:t>
            </a:r>
            <a:endParaRPr sz="3200" dirty="0">
              <a:latin typeface="Calibri"/>
              <a:cs typeface="Calibri"/>
            </a:endParaRPr>
          </a:p>
          <a:p>
            <a:pPr marL="756285" lvl="1" indent="-287020">
              <a:spcBef>
                <a:spcPts val="690"/>
              </a:spcBef>
              <a:buFont typeface="Arial"/>
              <a:buChar char="–"/>
              <a:tabLst>
                <a:tab pos="756920" algn="l"/>
              </a:tabLst>
            </a:pPr>
            <a:r>
              <a:rPr sz="2800" spc="-10" dirty="0" smtClean="0">
                <a:latin typeface="Calibri"/>
                <a:cs typeface="Calibri"/>
              </a:rPr>
              <a:t>Decompress</a:t>
            </a:r>
            <a:r>
              <a:rPr lang="en-US" sz="2800" spc="-10" dirty="0" smtClean="0">
                <a:latin typeface="Calibri"/>
                <a:cs typeface="Calibri"/>
              </a:rPr>
              <a:t>ion &amp; Decryption of</a:t>
            </a:r>
            <a:r>
              <a:rPr sz="2800" spc="-10" dirty="0" smtClean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the </a:t>
            </a:r>
            <a:r>
              <a:rPr sz="2800" spc="-20" dirty="0">
                <a:latin typeface="Calibri"/>
                <a:cs typeface="Calibri"/>
              </a:rPr>
              <a:t>data into </a:t>
            </a:r>
            <a:r>
              <a:rPr sz="2800" spc="-25" dirty="0" smtClean="0">
                <a:latin typeface="Calibri"/>
                <a:cs typeface="Calibri"/>
              </a:rPr>
              <a:t>its </a:t>
            </a:r>
            <a:r>
              <a:rPr sz="2800" spc="-10" dirty="0">
                <a:latin typeface="Calibri"/>
                <a:cs typeface="Calibri"/>
              </a:rPr>
              <a:t>original</a:t>
            </a:r>
            <a:r>
              <a:rPr sz="2800" spc="150" dirty="0">
                <a:latin typeface="Calibri"/>
                <a:cs typeface="Calibri"/>
              </a:rPr>
              <a:t> </a:t>
            </a:r>
            <a:r>
              <a:rPr sz="2800" spc="-20" dirty="0" smtClean="0">
                <a:latin typeface="Calibri"/>
                <a:cs typeface="Calibri"/>
              </a:rPr>
              <a:t>form.</a:t>
            </a:r>
            <a:endParaRPr sz="2800" dirty="0">
              <a:latin typeface="Calibri"/>
              <a:cs typeface="Calibri"/>
            </a:endParaRPr>
          </a:p>
          <a:p>
            <a:pPr marL="355600" indent="-342900">
              <a:spcBef>
                <a:spcPts val="75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10" dirty="0">
                <a:latin typeface="Calibri"/>
                <a:cs typeface="Calibri"/>
              </a:rPr>
              <a:t>Digital </a:t>
            </a:r>
            <a:r>
              <a:rPr sz="3200" spc="-25" dirty="0">
                <a:latin typeface="Calibri"/>
                <a:cs typeface="Calibri"/>
              </a:rPr>
              <a:t>to </a:t>
            </a:r>
            <a:r>
              <a:rPr sz="3200" spc="-5" dirty="0">
                <a:latin typeface="Calibri"/>
                <a:cs typeface="Calibri"/>
              </a:rPr>
              <a:t>Analog</a:t>
            </a:r>
            <a:r>
              <a:rPr sz="3200" spc="80" dirty="0">
                <a:latin typeface="Calibri"/>
                <a:cs typeface="Calibri"/>
              </a:rPr>
              <a:t> </a:t>
            </a:r>
            <a:r>
              <a:rPr sz="3200" spc="-15" dirty="0">
                <a:latin typeface="Calibri"/>
                <a:cs typeface="Calibri"/>
              </a:rPr>
              <a:t>Converter:</a:t>
            </a:r>
            <a:endParaRPr sz="3200" dirty="0">
              <a:latin typeface="Calibri"/>
              <a:cs typeface="Calibri"/>
            </a:endParaRPr>
          </a:p>
          <a:p>
            <a:pPr marL="756285" lvl="1" indent="-287020">
              <a:spcBef>
                <a:spcPts val="690"/>
              </a:spcBef>
              <a:buFont typeface="Arial"/>
              <a:buChar char="–"/>
              <a:tabLst>
                <a:tab pos="756920" algn="l"/>
              </a:tabLst>
            </a:pPr>
            <a:r>
              <a:rPr sz="2800" spc="-25" dirty="0">
                <a:latin typeface="Calibri"/>
                <a:cs typeface="Calibri"/>
              </a:rPr>
              <a:t>Reverses </a:t>
            </a:r>
            <a:r>
              <a:rPr sz="2800" spc="-5" dirty="0">
                <a:latin typeface="Calibri"/>
                <a:cs typeface="Calibri"/>
              </a:rPr>
              <a:t>the </a:t>
            </a:r>
            <a:r>
              <a:rPr sz="2800" spc="-15" dirty="0">
                <a:latin typeface="Calibri"/>
                <a:cs typeface="Calibri"/>
              </a:rPr>
              <a:t>operation </a:t>
            </a:r>
            <a:r>
              <a:rPr sz="2800" spc="-5" dirty="0">
                <a:latin typeface="Calibri"/>
                <a:cs typeface="Calibri"/>
              </a:rPr>
              <a:t>of the</a:t>
            </a:r>
            <a:r>
              <a:rPr sz="2800" spc="55" dirty="0">
                <a:latin typeface="Calibri"/>
                <a:cs typeface="Calibri"/>
              </a:rPr>
              <a:t> </a:t>
            </a:r>
            <a:r>
              <a:rPr sz="2800" spc="-5" dirty="0" smtClean="0">
                <a:latin typeface="Calibri"/>
                <a:cs typeface="Calibri"/>
              </a:rPr>
              <a:t>A</a:t>
            </a:r>
            <a:r>
              <a:rPr lang="en-US" sz="2800" spc="-5" dirty="0" smtClean="0">
                <a:latin typeface="Calibri"/>
                <a:cs typeface="Calibri"/>
              </a:rPr>
              <a:t>nalog to Digital Converter</a:t>
            </a:r>
            <a:endParaRPr sz="2800" dirty="0">
              <a:latin typeface="Calibri"/>
              <a:cs typeface="Calibri"/>
            </a:endParaRPr>
          </a:p>
          <a:p>
            <a:pPr marL="756285" marR="5080" lvl="1" indent="-287020">
              <a:spcBef>
                <a:spcPts val="675"/>
              </a:spcBef>
              <a:buFont typeface="Arial"/>
              <a:buChar char="–"/>
              <a:tabLst>
                <a:tab pos="756920" algn="l"/>
              </a:tabLst>
            </a:pPr>
            <a:r>
              <a:rPr sz="2800" spc="-5" dirty="0">
                <a:latin typeface="Calibri"/>
                <a:cs typeface="Calibri"/>
              </a:rPr>
              <a:t>Needs techniques </a:t>
            </a:r>
            <a:r>
              <a:rPr sz="2800" dirty="0">
                <a:latin typeface="Calibri"/>
                <a:cs typeface="Calibri"/>
              </a:rPr>
              <a:t>and </a:t>
            </a:r>
            <a:r>
              <a:rPr sz="2800" spc="-10" dirty="0">
                <a:latin typeface="Calibri"/>
                <a:cs typeface="Calibri"/>
              </a:rPr>
              <a:t>knowledge </a:t>
            </a:r>
            <a:r>
              <a:rPr sz="2800" spc="-5" dirty="0">
                <a:latin typeface="Calibri"/>
                <a:cs typeface="Calibri"/>
              </a:rPr>
              <a:t>about sampling,  </a:t>
            </a:r>
            <a:r>
              <a:rPr sz="2800" spc="-15" dirty="0">
                <a:latin typeface="Calibri"/>
                <a:cs typeface="Calibri"/>
              </a:rPr>
              <a:t>quantization, </a:t>
            </a:r>
            <a:r>
              <a:rPr sz="2800" spc="-5" dirty="0">
                <a:latin typeface="Calibri"/>
                <a:cs typeface="Calibri"/>
              </a:rPr>
              <a:t>and </a:t>
            </a:r>
            <a:r>
              <a:rPr sz="2800" spc="-10" dirty="0">
                <a:latin typeface="Calibri"/>
                <a:cs typeface="Calibri"/>
              </a:rPr>
              <a:t>coding</a:t>
            </a:r>
            <a:r>
              <a:rPr sz="2800" spc="7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methods.</a:t>
            </a:r>
            <a:endParaRPr sz="2800" dirty="0">
              <a:latin typeface="Calibri"/>
              <a:cs typeface="Calibri"/>
            </a:endParaRPr>
          </a:p>
          <a:p>
            <a:pPr marL="355600" indent="-342900">
              <a:spcBef>
                <a:spcPts val="75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15" dirty="0">
                <a:latin typeface="Calibri"/>
                <a:cs typeface="Calibri"/>
              </a:rPr>
              <a:t>Information</a:t>
            </a:r>
            <a:r>
              <a:rPr sz="3200" spc="30" dirty="0">
                <a:latin typeface="Calibri"/>
                <a:cs typeface="Calibri"/>
              </a:rPr>
              <a:t> </a:t>
            </a:r>
            <a:r>
              <a:rPr lang="en-US" sz="3200" spc="-5" dirty="0" smtClean="0">
                <a:latin typeface="Calibri"/>
                <a:cs typeface="Calibri"/>
              </a:rPr>
              <a:t>Destination</a:t>
            </a:r>
            <a:endParaRPr sz="3200" dirty="0">
              <a:latin typeface="Calibri"/>
              <a:cs typeface="Calibri"/>
            </a:endParaRPr>
          </a:p>
          <a:p>
            <a:pPr marL="469265" lvl="1">
              <a:spcBef>
                <a:spcPts val="690"/>
              </a:spcBef>
              <a:tabLst>
                <a:tab pos="756920" algn="l"/>
              </a:tabLst>
            </a:pPr>
            <a:endParaRPr sz="28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946533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62073" y="530175"/>
            <a:ext cx="8072120" cy="574675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3600" spc="-25" dirty="0" smtClean="0">
                <a:latin typeface="+mn-lt"/>
              </a:rPr>
              <a:t>Advantages of D</a:t>
            </a:r>
            <a:r>
              <a:rPr sz="3600" spc="-10" dirty="0" smtClean="0">
                <a:latin typeface="+mn-lt"/>
              </a:rPr>
              <a:t>igital</a:t>
            </a:r>
            <a:r>
              <a:rPr sz="3600" spc="15" dirty="0" smtClean="0">
                <a:latin typeface="+mn-lt"/>
              </a:rPr>
              <a:t> </a:t>
            </a:r>
            <a:r>
              <a:rPr sz="3600" spc="-10" dirty="0" smtClean="0">
                <a:latin typeface="+mn-lt"/>
              </a:rPr>
              <a:t>communication</a:t>
            </a:r>
            <a:endParaRPr sz="3600" dirty="0">
              <a:latin typeface="+mn-l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262129" y="1540510"/>
            <a:ext cx="9607639" cy="4872231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indent="-342900">
              <a:spcBef>
                <a:spcPts val="10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spc="-15" dirty="0">
                <a:latin typeface="Calibri"/>
                <a:cs typeface="Calibri"/>
              </a:rPr>
              <a:t>Ease </a:t>
            </a:r>
            <a:r>
              <a:rPr sz="2800" spc="-5" dirty="0">
                <a:latin typeface="Calibri"/>
                <a:cs typeface="Calibri"/>
              </a:rPr>
              <a:t>of</a:t>
            </a:r>
            <a:r>
              <a:rPr sz="2800" spc="-2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regeneration</a:t>
            </a:r>
            <a:endParaRPr sz="2800" dirty="0">
              <a:latin typeface="Calibri"/>
              <a:cs typeface="Calibri"/>
            </a:endParaRPr>
          </a:p>
          <a:p>
            <a:pPr marL="756285" lvl="1" indent="-287020">
              <a:spcBef>
                <a:spcPts val="5"/>
              </a:spcBef>
              <a:buFont typeface="Arial"/>
              <a:buChar char="–"/>
              <a:tabLst>
                <a:tab pos="756920" algn="l"/>
              </a:tabLst>
            </a:pPr>
            <a:r>
              <a:rPr sz="2800" spc="-5" dirty="0">
                <a:latin typeface="Calibri"/>
                <a:cs typeface="Calibri"/>
              </a:rPr>
              <a:t>Pulses </a:t>
            </a:r>
            <a:r>
              <a:rPr sz="2800" dirty="0">
                <a:latin typeface="Calibri"/>
                <a:cs typeface="Calibri"/>
              </a:rPr>
              <a:t>“ 0 ,</a:t>
            </a:r>
            <a:r>
              <a:rPr sz="2800" spc="-4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1”</a:t>
            </a:r>
            <a:endParaRPr sz="2800" dirty="0">
              <a:latin typeface="Calibri"/>
              <a:cs typeface="Calibri"/>
            </a:endParaRPr>
          </a:p>
          <a:p>
            <a:pPr marL="756285" lvl="1" indent="-287020">
              <a:lnSpc>
                <a:spcPts val="2875"/>
              </a:lnSpc>
              <a:spcBef>
                <a:spcPts val="5"/>
              </a:spcBef>
              <a:buFont typeface="Arial"/>
              <a:buChar char="–"/>
              <a:tabLst>
                <a:tab pos="756920" algn="l"/>
              </a:tabLst>
            </a:pPr>
            <a:r>
              <a:rPr sz="2800" spc="-25" dirty="0">
                <a:latin typeface="Calibri"/>
                <a:cs typeface="Calibri"/>
              </a:rPr>
              <a:t>Easy </a:t>
            </a:r>
            <a:r>
              <a:rPr sz="2800" spc="-15" dirty="0">
                <a:latin typeface="Calibri"/>
                <a:cs typeface="Calibri"/>
              </a:rPr>
              <a:t>to </a:t>
            </a:r>
            <a:r>
              <a:rPr sz="2800" spc="-10" dirty="0">
                <a:latin typeface="Calibri"/>
                <a:cs typeface="Calibri"/>
              </a:rPr>
              <a:t>use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15" dirty="0" smtClean="0">
                <a:latin typeface="Calibri"/>
                <a:cs typeface="Calibri"/>
              </a:rPr>
              <a:t>repeaters</a:t>
            </a:r>
            <a:endParaRPr lang="en-US" sz="2800" spc="-15" dirty="0" smtClean="0">
              <a:latin typeface="Calibri"/>
              <a:cs typeface="Calibri"/>
            </a:endParaRPr>
          </a:p>
          <a:p>
            <a:pPr marL="469265" lvl="1">
              <a:lnSpc>
                <a:spcPts val="2875"/>
              </a:lnSpc>
              <a:spcBef>
                <a:spcPts val="5"/>
              </a:spcBef>
              <a:tabLst>
                <a:tab pos="756920" algn="l"/>
              </a:tabLst>
            </a:pPr>
            <a:endParaRPr sz="2800" dirty="0">
              <a:latin typeface="Calibri"/>
              <a:cs typeface="Calibri"/>
            </a:endParaRPr>
          </a:p>
          <a:p>
            <a:pPr marL="355600" indent="-342900">
              <a:lnSpc>
                <a:spcPts val="3115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dirty="0">
                <a:latin typeface="Calibri"/>
                <a:cs typeface="Calibri"/>
              </a:rPr>
              <a:t>Noise</a:t>
            </a:r>
            <a:r>
              <a:rPr sz="2800" spc="-3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immunity</a:t>
            </a:r>
            <a:endParaRPr sz="2800" dirty="0">
              <a:latin typeface="Calibri"/>
              <a:cs typeface="Calibri"/>
            </a:endParaRPr>
          </a:p>
          <a:p>
            <a:pPr marL="756285" marR="5080" lvl="1" indent="-287020">
              <a:lnSpc>
                <a:spcPct val="80000"/>
              </a:lnSpc>
              <a:spcBef>
                <a:spcPts val="585"/>
              </a:spcBef>
              <a:buFont typeface="Arial"/>
              <a:buChar char="–"/>
              <a:tabLst>
                <a:tab pos="756920" algn="l"/>
              </a:tabLst>
            </a:pPr>
            <a:r>
              <a:rPr sz="2800" spc="-15" dirty="0">
                <a:latin typeface="Calibri"/>
                <a:cs typeface="Calibri"/>
              </a:rPr>
              <a:t>Better </a:t>
            </a:r>
            <a:r>
              <a:rPr sz="2800" spc="-5" dirty="0">
                <a:latin typeface="Calibri"/>
                <a:cs typeface="Calibri"/>
              </a:rPr>
              <a:t>noise handling </a:t>
            </a:r>
            <a:r>
              <a:rPr sz="2800" dirty="0">
                <a:latin typeface="Calibri"/>
                <a:cs typeface="Calibri"/>
              </a:rPr>
              <a:t>when </a:t>
            </a:r>
            <a:r>
              <a:rPr sz="2800" spc="-5" dirty="0">
                <a:latin typeface="Calibri"/>
                <a:cs typeface="Calibri"/>
              </a:rPr>
              <a:t>using </a:t>
            </a:r>
            <a:r>
              <a:rPr sz="2800" spc="-15" dirty="0" smtClean="0">
                <a:latin typeface="Calibri"/>
                <a:cs typeface="Calibri"/>
              </a:rPr>
              <a:t>repeaters</a:t>
            </a:r>
            <a:endParaRPr sz="2800" dirty="0">
              <a:latin typeface="Calibri"/>
              <a:cs typeface="Calibri"/>
            </a:endParaRPr>
          </a:p>
          <a:p>
            <a:pPr marL="756285" lvl="1" indent="-287020">
              <a:lnSpc>
                <a:spcPts val="2875"/>
              </a:lnSpc>
              <a:buFont typeface="Arial"/>
              <a:buChar char="–"/>
              <a:tabLst>
                <a:tab pos="756920" algn="l"/>
              </a:tabLst>
            </a:pPr>
            <a:r>
              <a:rPr lang="en-US" sz="2800" spc="-25" dirty="0" smtClean="0">
                <a:latin typeface="Calibri"/>
                <a:cs typeface="Calibri"/>
              </a:rPr>
              <a:t>Digital circuits are less prone to interference and distortion</a:t>
            </a:r>
          </a:p>
          <a:p>
            <a:pPr marL="469265" lvl="1">
              <a:lnSpc>
                <a:spcPts val="2875"/>
              </a:lnSpc>
              <a:tabLst>
                <a:tab pos="756920" algn="l"/>
              </a:tabLst>
            </a:pPr>
            <a:endParaRPr sz="2800" dirty="0">
              <a:latin typeface="Calibri"/>
              <a:cs typeface="Calibri"/>
            </a:endParaRPr>
          </a:p>
          <a:p>
            <a:pPr marL="355600" indent="-342900">
              <a:lnSpc>
                <a:spcPts val="3115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spc="-15" dirty="0">
                <a:latin typeface="Calibri"/>
                <a:cs typeface="Calibri"/>
              </a:rPr>
              <a:t>Ease </a:t>
            </a:r>
            <a:r>
              <a:rPr sz="2800" spc="-5" dirty="0">
                <a:latin typeface="Calibri"/>
                <a:cs typeface="Calibri"/>
              </a:rPr>
              <a:t>of</a:t>
            </a:r>
            <a:r>
              <a:rPr sz="2800" spc="-2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Transmission</a:t>
            </a:r>
            <a:endParaRPr sz="2800" dirty="0">
              <a:latin typeface="Calibri"/>
              <a:cs typeface="Calibri"/>
            </a:endParaRPr>
          </a:p>
          <a:p>
            <a:pPr marL="756285" lvl="1" indent="-287020">
              <a:spcBef>
                <a:spcPts val="10"/>
              </a:spcBef>
              <a:buFont typeface="Arial"/>
              <a:buChar char="–"/>
              <a:tabLst>
                <a:tab pos="756920" algn="l"/>
              </a:tabLst>
            </a:pPr>
            <a:r>
              <a:rPr lang="en-US" sz="2800" spc="-5" dirty="0" smtClean="0">
                <a:latin typeface="Calibri"/>
                <a:cs typeface="Calibri"/>
              </a:rPr>
              <a:t>Low error rates</a:t>
            </a:r>
            <a:endParaRPr sz="2800" dirty="0">
              <a:latin typeface="Calibri"/>
              <a:cs typeface="Calibri"/>
            </a:endParaRPr>
          </a:p>
          <a:p>
            <a:pPr marL="756285" lvl="1" indent="-287020">
              <a:buFont typeface="Arial"/>
              <a:buChar char="–"/>
              <a:tabLst>
                <a:tab pos="756920" algn="l"/>
              </a:tabLst>
            </a:pPr>
            <a:r>
              <a:rPr lang="en-US" sz="2800" spc="-20" dirty="0" smtClean="0">
                <a:latin typeface="Calibri"/>
                <a:cs typeface="Calibri"/>
              </a:rPr>
              <a:t>Reliability</a:t>
            </a:r>
            <a:endParaRPr sz="2800" dirty="0">
              <a:latin typeface="Calibri"/>
              <a:cs typeface="Calibri"/>
            </a:endParaRPr>
          </a:p>
          <a:p>
            <a:pPr marL="756285" lvl="1" indent="-287020">
              <a:buFont typeface="Arial"/>
              <a:buChar char="–"/>
              <a:tabLst>
                <a:tab pos="756920" algn="l"/>
              </a:tabLst>
            </a:pPr>
            <a:r>
              <a:rPr lang="en-US" sz="2800" spc="-15" dirty="0" smtClean="0">
                <a:latin typeface="Calibri"/>
                <a:cs typeface="Calibri"/>
              </a:rPr>
              <a:t>Ease of measurement</a:t>
            </a:r>
            <a:endParaRPr sz="28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329727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62073" y="530175"/>
            <a:ext cx="8072120" cy="574675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3600" spc="-25" dirty="0">
                <a:latin typeface="+mn-lt"/>
              </a:rPr>
              <a:t>Advantages of D</a:t>
            </a:r>
            <a:r>
              <a:rPr lang="en-US" sz="3600" spc="-10" dirty="0">
                <a:latin typeface="+mn-lt"/>
              </a:rPr>
              <a:t>igital</a:t>
            </a:r>
            <a:r>
              <a:rPr lang="en-US" sz="3600" spc="15" dirty="0">
                <a:latin typeface="+mn-lt"/>
              </a:rPr>
              <a:t> </a:t>
            </a:r>
            <a:r>
              <a:rPr lang="en-US" sz="3600" spc="-10" dirty="0">
                <a:latin typeface="+mn-lt"/>
              </a:rPr>
              <a:t>communication</a:t>
            </a:r>
            <a:endParaRPr sz="3600" dirty="0">
              <a:latin typeface="+mn-l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300767" y="1506974"/>
            <a:ext cx="8976574" cy="4126129"/>
          </a:xfrm>
          <a:prstGeom prst="rect">
            <a:avLst/>
          </a:prstGeom>
        </p:spPr>
        <p:txBody>
          <a:bodyPr vert="horz" wrap="square" lIns="0" tIns="113664" rIns="0" bIns="0" rtlCol="0">
            <a:spAutoFit/>
          </a:bodyPr>
          <a:lstStyle/>
          <a:p>
            <a:pPr marL="355600" indent="-342900">
              <a:spcBef>
                <a:spcPts val="894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15" dirty="0">
                <a:latin typeface="Calibri"/>
                <a:cs typeface="Calibri"/>
              </a:rPr>
              <a:t>Ease </a:t>
            </a:r>
            <a:r>
              <a:rPr sz="3200" spc="-5" dirty="0">
                <a:latin typeface="Calibri"/>
                <a:cs typeface="Calibri"/>
              </a:rPr>
              <a:t>of</a:t>
            </a:r>
            <a:r>
              <a:rPr sz="3200" spc="-1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multiplexing</a:t>
            </a:r>
            <a:endParaRPr sz="3200" dirty="0">
              <a:latin typeface="Calibri"/>
              <a:cs typeface="Calibri"/>
            </a:endParaRPr>
          </a:p>
          <a:p>
            <a:pPr marL="756285" lvl="1" indent="-287020">
              <a:spcBef>
                <a:spcPts val="690"/>
              </a:spcBef>
              <a:buFont typeface="Arial"/>
              <a:buChar char="–"/>
              <a:tabLst>
                <a:tab pos="756920" algn="l"/>
              </a:tabLst>
            </a:pPr>
            <a:r>
              <a:rPr sz="3200" spc="-30" dirty="0">
                <a:latin typeface="Calibri"/>
                <a:cs typeface="Calibri"/>
              </a:rPr>
              <a:t>Transmitting </a:t>
            </a:r>
            <a:r>
              <a:rPr sz="3200" spc="-20" dirty="0">
                <a:latin typeface="Calibri"/>
                <a:cs typeface="Calibri"/>
              </a:rPr>
              <a:t>several </a:t>
            </a:r>
            <a:r>
              <a:rPr sz="3200" spc="-5" dirty="0">
                <a:latin typeface="Calibri"/>
                <a:cs typeface="Calibri"/>
              </a:rPr>
              <a:t>signals</a:t>
            </a:r>
            <a:r>
              <a:rPr sz="3200" spc="7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simultaneously</a:t>
            </a:r>
            <a:endParaRPr sz="3200" dirty="0">
              <a:latin typeface="Calibri"/>
              <a:cs typeface="Calibri"/>
            </a:endParaRPr>
          </a:p>
          <a:p>
            <a:pPr marL="355600" indent="-342900">
              <a:spcBef>
                <a:spcPts val="75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Calibri"/>
                <a:cs typeface="Calibri"/>
              </a:rPr>
              <a:t>Use of modern</a:t>
            </a:r>
            <a:r>
              <a:rPr sz="3200" spc="-20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technology</a:t>
            </a:r>
            <a:endParaRPr sz="3200" dirty="0">
              <a:latin typeface="Calibri"/>
              <a:cs typeface="Calibri"/>
            </a:endParaRPr>
          </a:p>
          <a:p>
            <a:pPr marL="756285" lvl="1" indent="-287020">
              <a:spcBef>
                <a:spcPts val="685"/>
              </a:spcBef>
              <a:buFont typeface="Arial"/>
              <a:buChar char="–"/>
              <a:tabLst>
                <a:tab pos="756920" algn="l"/>
              </a:tabLst>
            </a:pPr>
            <a:r>
              <a:rPr lang="en-US" sz="3200" spc="-10" dirty="0" smtClean="0">
                <a:latin typeface="Calibri"/>
                <a:cs typeface="Calibri"/>
              </a:rPr>
              <a:t>Integrated Circuit</a:t>
            </a:r>
            <a:endParaRPr sz="3200" dirty="0">
              <a:latin typeface="Calibri"/>
              <a:cs typeface="Calibri"/>
            </a:endParaRPr>
          </a:p>
          <a:p>
            <a:pPr marL="355600" indent="-342900">
              <a:spcBef>
                <a:spcPts val="75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15" dirty="0">
                <a:latin typeface="Calibri"/>
                <a:cs typeface="Calibri"/>
              </a:rPr>
              <a:t>Ease </a:t>
            </a:r>
            <a:r>
              <a:rPr sz="3200" dirty="0">
                <a:latin typeface="Calibri"/>
                <a:cs typeface="Calibri"/>
              </a:rPr>
              <a:t>of</a:t>
            </a:r>
            <a:r>
              <a:rPr sz="3200" spc="-20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encryption</a:t>
            </a:r>
            <a:endParaRPr sz="3200" dirty="0">
              <a:latin typeface="Calibri"/>
              <a:cs typeface="Calibri"/>
            </a:endParaRPr>
          </a:p>
          <a:p>
            <a:pPr marL="756285" lvl="1" indent="-287020">
              <a:spcBef>
                <a:spcPts val="690"/>
              </a:spcBef>
              <a:buFont typeface="Arial"/>
              <a:buChar char="–"/>
              <a:tabLst>
                <a:tab pos="756920" algn="l"/>
              </a:tabLst>
            </a:pPr>
            <a:r>
              <a:rPr sz="3200" spc="-10" dirty="0">
                <a:latin typeface="Calibri"/>
                <a:cs typeface="Calibri"/>
              </a:rPr>
              <a:t>Security </a:t>
            </a:r>
            <a:r>
              <a:rPr sz="3200" spc="-5" dirty="0">
                <a:latin typeface="Calibri"/>
                <a:cs typeface="Calibri"/>
              </a:rPr>
              <a:t>and </a:t>
            </a:r>
            <a:r>
              <a:rPr sz="3200" spc="-15" dirty="0">
                <a:latin typeface="Calibri"/>
                <a:cs typeface="Calibri"/>
              </a:rPr>
              <a:t>privacy</a:t>
            </a:r>
            <a:r>
              <a:rPr sz="3200" spc="25" dirty="0">
                <a:latin typeface="Calibri"/>
                <a:cs typeface="Calibri"/>
              </a:rPr>
              <a:t> </a:t>
            </a:r>
            <a:r>
              <a:rPr sz="3200" spc="-15" dirty="0">
                <a:latin typeface="Calibri"/>
                <a:cs typeface="Calibri"/>
              </a:rPr>
              <a:t>guarantee</a:t>
            </a:r>
            <a:endParaRPr sz="3200" dirty="0">
              <a:latin typeface="Calibri"/>
              <a:cs typeface="Calibri"/>
            </a:endParaRPr>
          </a:p>
          <a:p>
            <a:pPr marL="756285" lvl="1" indent="-287020">
              <a:spcBef>
                <a:spcPts val="670"/>
              </a:spcBef>
              <a:buFont typeface="Arial"/>
              <a:buChar char="–"/>
              <a:tabLst>
                <a:tab pos="756920" algn="l"/>
              </a:tabLst>
            </a:pPr>
            <a:r>
              <a:rPr sz="3200" spc="-10" dirty="0">
                <a:latin typeface="Calibri"/>
                <a:cs typeface="Calibri"/>
              </a:rPr>
              <a:t>Handles </a:t>
            </a:r>
            <a:r>
              <a:rPr sz="3200" spc="-15" dirty="0">
                <a:latin typeface="Calibri"/>
                <a:cs typeface="Calibri"/>
              </a:rPr>
              <a:t>most </a:t>
            </a:r>
            <a:r>
              <a:rPr sz="3200" spc="-5" dirty="0">
                <a:latin typeface="Calibri"/>
                <a:cs typeface="Calibri"/>
              </a:rPr>
              <a:t>of the encryption</a:t>
            </a:r>
            <a:r>
              <a:rPr sz="3200" spc="7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techniques</a:t>
            </a:r>
            <a:endParaRPr sz="32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303159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408171" y="464922"/>
            <a:ext cx="3377565" cy="690574"/>
          </a:xfrm>
          <a:prstGeom prst="rect">
            <a:avLst/>
          </a:prstGeom>
        </p:spPr>
        <p:txBody>
          <a:bodyPr vert="horz" wrap="square" lIns="0" tIns="13335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15" dirty="0" smtClean="0">
                <a:latin typeface="+mn-lt"/>
              </a:rPr>
              <a:t>Disadvantage</a:t>
            </a:r>
            <a:r>
              <a:rPr lang="en-US" spc="-15" dirty="0" smtClean="0">
                <a:latin typeface="+mn-lt"/>
              </a:rPr>
              <a:t>s</a:t>
            </a:r>
            <a:endParaRPr dirty="0">
              <a:latin typeface="+mn-lt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idx="1"/>
          </p:nvPr>
        </p:nvSpPr>
        <p:spPr>
          <a:xfrm>
            <a:off x="1269498" y="1643253"/>
            <a:ext cx="9187074" cy="4130390"/>
          </a:xfrm>
          <a:prstGeom prst="rect">
            <a:avLst/>
          </a:prstGeom>
        </p:spPr>
        <p:txBody>
          <a:bodyPr vert="horz" wrap="square" lIns="0" tIns="87404" rIns="0" bIns="0" rtlCol="0">
            <a:spAutoFit/>
          </a:bodyPr>
          <a:lstStyle/>
          <a:p>
            <a:pPr marL="355600" marR="5080" indent="-342900" algn="just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5600" algn="l"/>
              </a:tabLst>
            </a:pPr>
            <a:r>
              <a:rPr sz="3200" spc="-5" dirty="0"/>
              <a:t>The </a:t>
            </a:r>
            <a:r>
              <a:rPr sz="3200" dirty="0"/>
              <a:t>major </a:t>
            </a:r>
            <a:r>
              <a:rPr sz="3200" spc="-15" dirty="0"/>
              <a:t>disadvantage </a:t>
            </a:r>
            <a:r>
              <a:rPr sz="3200" dirty="0"/>
              <a:t>of </a:t>
            </a:r>
            <a:r>
              <a:rPr sz="3200" spc="-10" dirty="0"/>
              <a:t>digital </a:t>
            </a:r>
            <a:r>
              <a:rPr sz="3200" spc="-5" dirty="0"/>
              <a:t>transmission  is that it </a:t>
            </a:r>
            <a:r>
              <a:rPr sz="3200" spc="-10" dirty="0"/>
              <a:t>requires </a:t>
            </a:r>
            <a:r>
              <a:rPr sz="3200" dirty="0"/>
              <a:t>a </a:t>
            </a:r>
            <a:r>
              <a:rPr sz="3200" spc="-15" dirty="0"/>
              <a:t>greater  </a:t>
            </a:r>
            <a:r>
              <a:rPr sz="3200" spc="-10" dirty="0"/>
              <a:t>transmission  </a:t>
            </a:r>
            <a:r>
              <a:rPr sz="3200" dirty="0"/>
              <a:t>bandwidth or channel bandwidth </a:t>
            </a:r>
            <a:r>
              <a:rPr sz="3200" spc="-45" dirty="0"/>
              <a:t>to  </a:t>
            </a:r>
            <a:r>
              <a:rPr sz="3200" spc="-15" dirty="0"/>
              <a:t>communicate </a:t>
            </a:r>
            <a:r>
              <a:rPr sz="3200" dirty="0"/>
              <a:t>the </a:t>
            </a:r>
            <a:r>
              <a:rPr sz="3200" spc="-5" dirty="0"/>
              <a:t>same </a:t>
            </a:r>
            <a:r>
              <a:rPr sz="3200" spc="-15" dirty="0"/>
              <a:t>information </a:t>
            </a:r>
            <a:r>
              <a:rPr sz="3200" dirty="0"/>
              <a:t>in </a:t>
            </a:r>
            <a:r>
              <a:rPr sz="3200" spc="-5" dirty="0"/>
              <a:t>digital  </a:t>
            </a:r>
            <a:r>
              <a:rPr sz="3200" spc="-20" dirty="0"/>
              <a:t>format </a:t>
            </a:r>
            <a:r>
              <a:rPr sz="3200" dirty="0"/>
              <a:t>as </a:t>
            </a:r>
            <a:r>
              <a:rPr sz="3200" spc="-10" dirty="0"/>
              <a:t>compared </a:t>
            </a:r>
            <a:r>
              <a:rPr sz="3200" spc="-20" dirty="0"/>
              <a:t>to </a:t>
            </a:r>
            <a:r>
              <a:rPr sz="3200" dirty="0"/>
              <a:t>analog</a:t>
            </a:r>
            <a:r>
              <a:rPr sz="3200" spc="40" dirty="0"/>
              <a:t> </a:t>
            </a:r>
            <a:r>
              <a:rPr sz="3200" spc="-20" dirty="0"/>
              <a:t>format.</a:t>
            </a:r>
            <a:endParaRPr sz="3200" dirty="0"/>
          </a:p>
          <a:p>
            <a:pPr marL="355600" indent="-342900" algn="just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5600" algn="l"/>
              </a:tabLst>
            </a:pPr>
            <a:r>
              <a:rPr sz="3200" dirty="0"/>
              <a:t>Another </a:t>
            </a:r>
            <a:r>
              <a:rPr sz="3200" spc="-15" dirty="0"/>
              <a:t>disadvantage </a:t>
            </a:r>
            <a:r>
              <a:rPr sz="3200" spc="-5" dirty="0" smtClean="0"/>
              <a:t>is</a:t>
            </a:r>
            <a:r>
              <a:rPr lang="en-US" sz="3200" spc="-5" dirty="0" smtClean="0"/>
              <a:t> the requirements of precise synchronization between the transmitter and the receiver.</a:t>
            </a:r>
            <a:endParaRPr sz="3200" dirty="0"/>
          </a:p>
        </p:txBody>
      </p:sp>
    </p:spTree>
    <p:extLst>
      <p:ext uri="{BB962C8B-B14F-4D97-AF65-F5344CB8AC3E}">
        <p14:creationId xmlns:p14="http://schemas.microsoft.com/office/powerpoint/2010/main" val="14538479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86101" y="257102"/>
            <a:ext cx="7622540" cy="1120820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/>
          <a:p>
            <a:pPr marL="2712085" marR="5080" indent="-2700020">
              <a:lnSpc>
                <a:spcPct val="100000"/>
              </a:lnSpc>
              <a:spcBef>
                <a:spcPts val="100"/>
              </a:spcBef>
            </a:pPr>
            <a:r>
              <a:rPr sz="3600" dirty="0" smtClean="0">
                <a:latin typeface="+mn-lt"/>
              </a:rPr>
              <a:t>Analog </a:t>
            </a:r>
            <a:r>
              <a:rPr sz="3600" spc="-5" dirty="0">
                <a:latin typeface="+mn-lt"/>
              </a:rPr>
              <a:t>Signal </a:t>
            </a:r>
            <a:r>
              <a:rPr sz="3600" spc="-25" dirty="0">
                <a:latin typeface="+mn-lt"/>
              </a:rPr>
              <a:t>to </a:t>
            </a:r>
            <a:r>
              <a:rPr sz="3600" dirty="0">
                <a:latin typeface="+mn-lt"/>
              </a:rPr>
              <a:t>a </a:t>
            </a:r>
            <a:r>
              <a:rPr sz="3600" spc="-20" dirty="0">
                <a:latin typeface="+mn-lt"/>
              </a:rPr>
              <a:t>Discrete  </a:t>
            </a:r>
            <a:r>
              <a:rPr sz="3600" spc="-5" dirty="0">
                <a:latin typeface="+mn-lt"/>
              </a:rPr>
              <a:t>Signal</a:t>
            </a:r>
            <a:r>
              <a:rPr sz="3600" spc="-35" dirty="0">
                <a:latin typeface="+mn-lt"/>
              </a:rPr>
              <a:t> </a:t>
            </a:r>
            <a:r>
              <a:rPr sz="3600" spc="-5" dirty="0">
                <a:latin typeface="+mn-lt"/>
              </a:rPr>
              <a:t>(A/D</a:t>
            </a:r>
            <a:r>
              <a:rPr sz="3600" spc="-5" dirty="0" smtClean="0">
                <a:latin typeface="+mn-lt"/>
              </a:rPr>
              <a:t>)</a:t>
            </a:r>
            <a:r>
              <a:rPr lang="en-US" sz="3600" spc="-5" dirty="0" smtClean="0">
                <a:latin typeface="+mn-lt"/>
              </a:rPr>
              <a:t> Conversion</a:t>
            </a:r>
            <a:endParaRPr sz="3600" dirty="0">
              <a:latin typeface="+mn-l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059941" y="2192859"/>
            <a:ext cx="6815455" cy="4129977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indent="-342900">
              <a:spcBef>
                <a:spcPts val="10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Calibri"/>
                <a:cs typeface="Calibri"/>
              </a:rPr>
              <a:t>Can </a:t>
            </a:r>
            <a:r>
              <a:rPr sz="3200" dirty="0">
                <a:latin typeface="Calibri"/>
                <a:cs typeface="Calibri"/>
              </a:rPr>
              <a:t>be </a:t>
            </a:r>
            <a:r>
              <a:rPr sz="3200" spc="-5" dirty="0">
                <a:latin typeface="Calibri"/>
                <a:cs typeface="Calibri"/>
              </a:rPr>
              <a:t>done </a:t>
            </a:r>
            <a:r>
              <a:rPr sz="3200" spc="-10" dirty="0">
                <a:latin typeface="Calibri"/>
                <a:cs typeface="Calibri"/>
              </a:rPr>
              <a:t>through three </a:t>
            </a:r>
            <a:r>
              <a:rPr sz="3200" spc="-5" dirty="0">
                <a:latin typeface="Calibri"/>
                <a:cs typeface="Calibri"/>
              </a:rPr>
              <a:t>basic</a:t>
            </a:r>
            <a:r>
              <a:rPr sz="3200" spc="-10" dirty="0">
                <a:latin typeface="Calibri"/>
                <a:cs typeface="Calibri"/>
              </a:rPr>
              <a:t> </a:t>
            </a:r>
            <a:r>
              <a:rPr sz="3200" spc="-20" dirty="0">
                <a:latin typeface="Calibri"/>
                <a:cs typeface="Calibri"/>
              </a:rPr>
              <a:t>steps:</a:t>
            </a:r>
            <a:endParaRPr sz="3200" dirty="0">
              <a:latin typeface="Calibri"/>
              <a:cs typeface="Calibri"/>
            </a:endParaRPr>
          </a:p>
          <a:p>
            <a:pPr>
              <a:spcBef>
                <a:spcPts val="30"/>
              </a:spcBef>
            </a:pPr>
            <a:endParaRPr sz="4650" dirty="0">
              <a:latin typeface="Times New Roman"/>
              <a:cs typeface="Times New Roman"/>
            </a:endParaRPr>
          </a:p>
          <a:p>
            <a:pPr marL="433070" indent="-421005">
              <a:buAutoNum type="arabicPlain"/>
              <a:tabLst>
                <a:tab pos="433705" algn="l"/>
              </a:tabLst>
            </a:pPr>
            <a:r>
              <a:rPr sz="3200" spc="-5" dirty="0">
                <a:latin typeface="Calibri"/>
                <a:cs typeface="Calibri"/>
              </a:rPr>
              <a:t>Sampling</a:t>
            </a:r>
            <a:endParaRPr sz="3200" dirty="0">
              <a:latin typeface="Calibri"/>
              <a:cs typeface="Calibri"/>
            </a:endParaRPr>
          </a:p>
          <a:p>
            <a:pPr>
              <a:spcBef>
                <a:spcPts val="30"/>
              </a:spcBef>
              <a:buFont typeface="Calibri"/>
              <a:buAutoNum type="arabicPlain"/>
            </a:pPr>
            <a:endParaRPr sz="4650" dirty="0">
              <a:latin typeface="Times New Roman"/>
              <a:cs typeface="Times New Roman"/>
            </a:endParaRPr>
          </a:p>
          <a:p>
            <a:pPr marL="433070" indent="-421005">
              <a:buAutoNum type="arabicPlain"/>
              <a:tabLst>
                <a:tab pos="433705" algn="l"/>
              </a:tabLst>
            </a:pPr>
            <a:r>
              <a:rPr sz="3200" spc="-10" dirty="0">
                <a:latin typeface="Calibri"/>
                <a:cs typeface="Calibri"/>
              </a:rPr>
              <a:t>Quantization</a:t>
            </a:r>
            <a:endParaRPr sz="3200" dirty="0">
              <a:latin typeface="Calibri"/>
              <a:cs typeface="Calibri"/>
            </a:endParaRPr>
          </a:p>
          <a:p>
            <a:pPr>
              <a:spcBef>
                <a:spcPts val="30"/>
              </a:spcBef>
              <a:buFont typeface="Calibri"/>
              <a:buAutoNum type="arabicPlain"/>
            </a:pPr>
            <a:endParaRPr sz="4650" dirty="0">
              <a:latin typeface="Times New Roman"/>
              <a:cs typeface="Times New Roman"/>
            </a:endParaRPr>
          </a:p>
          <a:p>
            <a:pPr marL="433070" indent="-421005">
              <a:buAutoNum type="arabicPlain"/>
              <a:tabLst>
                <a:tab pos="433705" algn="l"/>
              </a:tabLst>
            </a:pPr>
            <a:r>
              <a:rPr sz="3200" spc="-5" dirty="0">
                <a:latin typeface="Calibri"/>
                <a:cs typeface="Calibri"/>
              </a:rPr>
              <a:t>Coding</a:t>
            </a:r>
            <a:endParaRPr sz="32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718094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043679" y="461594"/>
            <a:ext cx="2107565" cy="697230"/>
          </a:xfrm>
          <a:prstGeom prst="rect">
            <a:avLst/>
          </a:prstGeom>
        </p:spPr>
        <p:txBody>
          <a:bodyPr vert="horz" wrap="square" lIns="0" tIns="13335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+mn-lt"/>
              </a:rPr>
              <a:t>Sam</a:t>
            </a:r>
            <a:r>
              <a:rPr spc="5" dirty="0">
                <a:latin typeface="+mn-lt"/>
              </a:rPr>
              <a:t>p</a:t>
            </a:r>
            <a:r>
              <a:rPr dirty="0">
                <a:latin typeface="+mn-lt"/>
              </a:rPr>
              <a:t>ling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506828" y="1607565"/>
            <a:ext cx="9311426" cy="438902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93700" marR="55244" indent="-342900">
              <a:spcBef>
                <a:spcPts val="105"/>
              </a:spcBef>
              <a:buFont typeface="Arial"/>
              <a:buChar char="•"/>
              <a:tabLst>
                <a:tab pos="393065" algn="l"/>
                <a:tab pos="393700" algn="l"/>
                <a:tab pos="1885314" algn="l"/>
                <a:tab pos="2466340" algn="l"/>
                <a:tab pos="4460240" algn="l"/>
                <a:tab pos="5255895" algn="l"/>
                <a:tab pos="7338059" algn="l"/>
              </a:tabLst>
            </a:pPr>
            <a:r>
              <a:rPr sz="3200" dirty="0">
                <a:latin typeface="Calibri"/>
                <a:cs typeface="Calibri"/>
              </a:rPr>
              <a:t>P</a:t>
            </a:r>
            <a:r>
              <a:rPr sz="3200" spc="-50" dirty="0">
                <a:latin typeface="Calibri"/>
                <a:cs typeface="Calibri"/>
              </a:rPr>
              <a:t>r</a:t>
            </a:r>
            <a:r>
              <a:rPr sz="3200" spc="-5" dirty="0">
                <a:latin typeface="Calibri"/>
                <a:cs typeface="Calibri"/>
              </a:rPr>
              <a:t>o</a:t>
            </a:r>
            <a:r>
              <a:rPr sz="3200" spc="-25" dirty="0">
                <a:latin typeface="Calibri"/>
                <a:cs typeface="Calibri"/>
              </a:rPr>
              <a:t>c</a:t>
            </a:r>
            <a:r>
              <a:rPr sz="3200" dirty="0">
                <a:latin typeface="Calibri"/>
                <a:cs typeface="Calibri"/>
              </a:rPr>
              <a:t>ess	of	</a:t>
            </a:r>
            <a:r>
              <a:rPr sz="3200" spc="-25" dirty="0">
                <a:latin typeface="Calibri"/>
                <a:cs typeface="Calibri"/>
              </a:rPr>
              <a:t>c</a:t>
            </a:r>
            <a:r>
              <a:rPr sz="3200" spc="-5" dirty="0">
                <a:latin typeface="Calibri"/>
                <a:cs typeface="Calibri"/>
              </a:rPr>
              <a:t>o</a:t>
            </a:r>
            <a:r>
              <a:rPr sz="3200" spc="-50" dirty="0">
                <a:latin typeface="Calibri"/>
                <a:cs typeface="Calibri"/>
              </a:rPr>
              <a:t>n</a:t>
            </a:r>
            <a:r>
              <a:rPr sz="3200" spc="-35" dirty="0">
                <a:latin typeface="Calibri"/>
                <a:cs typeface="Calibri"/>
              </a:rPr>
              <a:t>v</a:t>
            </a:r>
            <a:r>
              <a:rPr sz="3200" spc="-15" dirty="0">
                <a:latin typeface="Calibri"/>
                <a:cs typeface="Calibri"/>
              </a:rPr>
              <a:t>e</a:t>
            </a:r>
            <a:r>
              <a:rPr sz="3200" dirty="0">
                <a:latin typeface="Calibri"/>
                <a:cs typeface="Calibri"/>
              </a:rPr>
              <a:t>rt</a:t>
            </a:r>
            <a:r>
              <a:rPr sz="3200" spc="-15" dirty="0">
                <a:latin typeface="Calibri"/>
                <a:cs typeface="Calibri"/>
              </a:rPr>
              <a:t>i</a:t>
            </a:r>
            <a:r>
              <a:rPr sz="3200" spc="-5" dirty="0">
                <a:latin typeface="Calibri"/>
                <a:cs typeface="Calibri"/>
              </a:rPr>
              <a:t>n</a:t>
            </a:r>
            <a:r>
              <a:rPr sz="3200" dirty="0">
                <a:latin typeface="Calibri"/>
                <a:cs typeface="Calibri"/>
              </a:rPr>
              <a:t>g	the	</a:t>
            </a:r>
            <a:r>
              <a:rPr sz="3200" spc="-25" dirty="0">
                <a:latin typeface="Calibri"/>
                <a:cs typeface="Calibri"/>
              </a:rPr>
              <a:t>c</a:t>
            </a:r>
            <a:r>
              <a:rPr sz="3200" spc="-5" dirty="0">
                <a:latin typeface="Calibri"/>
                <a:cs typeface="Calibri"/>
              </a:rPr>
              <a:t>o</a:t>
            </a:r>
            <a:r>
              <a:rPr sz="3200" spc="-25" dirty="0">
                <a:latin typeface="Calibri"/>
                <a:cs typeface="Calibri"/>
              </a:rPr>
              <a:t>n</a:t>
            </a:r>
            <a:r>
              <a:rPr sz="3200" dirty="0">
                <a:latin typeface="Calibri"/>
                <a:cs typeface="Calibri"/>
              </a:rPr>
              <a:t>t</a:t>
            </a:r>
            <a:r>
              <a:rPr sz="3200" spc="-10" dirty="0">
                <a:latin typeface="Calibri"/>
                <a:cs typeface="Calibri"/>
              </a:rPr>
              <a:t>i</a:t>
            </a:r>
            <a:r>
              <a:rPr sz="3200" spc="5" dirty="0">
                <a:latin typeface="Calibri"/>
                <a:cs typeface="Calibri"/>
              </a:rPr>
              <a:t>n</a:t>
            </a:r>
            <a:r>
              <a:rPr sz="3200" spc="-5" dirty="0">
                <a:latin typeface="Calibri"/>
                <a:cs typeface="Calibri"/>
              </a:rPr>
              <a:t>uou</a:t>
            </a:r>
            <a:r>
              <a:rPr sz="3200" dirty="0">
                <a:latin typeface="Calibri"/>
                <a:cs typeface="Calibri"/>
              </a:rPr>
              <a:t>s	t</a:t>
            </a:r>
            <a:r>
              <a:rPr sz="3200" spc="5" dirty="0">
                <a:latin typeface="Calibri"/>
                <a:cs typeface="Calibri"/>
              </a:rPr>
              <a:t>i</a:t>
            </a:r>
            <a:r>
              <a:rPr sz="3200" dirty="0">
                <a:latin typeface="Calibri"/>
                <a:cs typeface="Calibri"/>
              </a:rPr>
              <a:t>me  signal </a:t>
            </a:r>
            <a:r>
              <a:rPr sz="3200" spc="-20" dirty="0">
                <a:latin typeface="Calibri"/>
                <a:cs typeface="Calibri"/>
              </a:rPr>
              <a:t>to </a:t>
            </a:r>
            <a:r>
              <a:rPr sz="3200" dirty="0">
                <a:latin typeface="Calibri"/>
                <a:cs typeface="Calibri"/>
              </a:rPr>
              <a:t>a </a:t>
            </a:r>
            <a:r>
              <a:rPr sz="3200" spc="-15" dirty="0">
                <a:latin typeface="Calibri"/>
                <a:cs typeface="Calibri"/>
              </a:rPr>
              <a:t>discrete </a:t>
            </a:r>
            <a:r>
              <a:rPr sz="3200" spc="-5" dirty="0">
                <a:latin typeface="Calibri"/>
                <a:cs typeface="Calibri"/>
              </a:rPr>
              <a:t>time</a:t>
            </a:r>
            <a:r>
              <a:rPr sz="3200" spc="35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signal.</a:t>
            </a:r>
            <a:endParaRPr sz="3200" dirty="0">
              <a:latin typeface="Calibri"/>
              <a:cs typeface="Calibri"/>
            </a:endParaRPr>
          </a:p>
          <a:p>
            <a:pPr marL="393700" marR="55880" indent="-342900">
              <a:spcBef>
                <a:spcPts val="770"/>
              </a:spcBef>
              <a:buFont typeface="Arial"/>
              <a:buChar char="•"/>
              <a:tabLst>
                <a:tab pos="393065" algn="l"/>
                <a:tab pos="393700" algn="l"/>
                <a:tab pos="2182495" algn="l"/>
                <a:tab pos="2707640" algn="l"/>
                <a:tab pos="3827779" algn="l"/>
                <a:tab pos="4496435" algn="l"/>
                <a:tab pos="5778500" algn="l"/>
                <a:tab pos="7770495" algn="l"/>
              </a:tabLst>
            </a:pPr>
            <a:r>
              <a:rPr sz="3200" spc="-5" dirty="0">
                <a:latin typeface="Calibri"/>
                <a:cs typeface="Calibri"/>
              </a:rPr>
              <a:t>Sam</a:t>
            </a:r>
            <a:r>
              <a:rPr sz="3200" spc="5" dirty="0">
                <a:latin typeface="Calibri"/>
                <a:cs typeface="Calibri"/>
              </a:rPr>
              <a:t>p</a:t>
            </a:r>
            <a:r>
              <a:rPr sz="3200" dirty="0">
                <a:latin typeface="Calibri"/>
                <a:cs typeface="Calibri"/>
              </a:rPr>
              <a:t>ling	</a:t>
            </a:r>
            <a:r>
              <a:rPr sz="3200" spc="-5" dirty="0">
                <a:latin typeface="Calibri"/>
                <a:cs typeface="Calibri"/>
              </a:rPr>
              <a:t>i</a:t>
            </a:r>
            <a:r>
              <a:rPr sz="3200" dirty="0">
                <a:latin typeface="Calibri"/>
                <a:cs typeface="Calibri"/>
              </a:rPr>
              <a:t>s	</a:t>
            </a:r>
            <a:r>
              <a:rPr sz="3200" spc="-5" dirty="0">
                <a:latin typeface="Calibri"/>
                <a:cs typeface="Calibri"/>
              </a:rPr>
              <a:t>d</a:t>
            </a:r>
            <a:r>
              <a:rPr sz="3200" spc="5" dirty="0">
                <a:latin typeface="Calibri"/>
                <a:cs typeface="Calibri"/>
              </a:rPr>
              <a:t>on</a:t>
            </a:r>
            <a:r>
              <a:rPr sz="3200" dirty="0">
                <a:latin typeface="Calibri"/>
                <a:cs typeface="Calibri"/>
              </a:rPr>
              <a:t>e	</a:t>
            </a:r>
            <a:r>
              <a:rPr sz="3200" spc="-20" dirty="0">
                <a:latin typeface="Calibri"/>
                <a:cs typeface="Calibri"/>
              </a:rPr>
              <a:t>b</a:t>
            </a:r>
            <a:r>
              <a:rPr sz="3200" dirty="0">
                <a:latin typeface="Calibri"/>
                <a:cs typeface="Calibri"/>
              </a:rPr>
              <a:t>y	</a:t>
            </a:r>
            <a:r>
              <a:rPr sz="3200" spc="-45" dirty="0">
                <a:latin typeface="Calibri"/>
                <a:cs typeface="Calibri"/>
              </a:rPr>
              <a:t>t</a:t>
            </a:r>
            <a:r>
              <a:rPr sz="3200" dirty="0">
                <a:latin typeface="Calibri"/>
                <a:cs typeface="Calibri"/>
              </a:rPr>
              <a:t>aki</a:t>
            </a:r>
            <a:r>
              <a:rPr sz="3200" spc="-15" dirty="0">
                <a:latin typeface="Calibri"/>
                <a:cs typeface="Calibri"/>
              </a:rPr>
              <a:t>n</a:t>
            </a:r>
            <a:r>
              <a:rPr sz="3200" dirty="0">
                <a:latin typeface="Calibri"/>
                <a:cs typeface="Calibri"/>
              </a:rPr>
              <a:t>g	</a:t>
            </a:r>
            <a:r>
              <a:rPr sz="3200" spc="-5" dirty="0">
                <a:latin typeface="Calibri"/>
                <a:cs typeface="Calibri"/>
              </a:rPr>
              <a:t>“</a:t>
            </a:r>
            <a:r>
              <a:rPr sz="3200" dirty="0">
                <a:latin typeface="Calibri"/>
                <a:cs typeface="Calibri"/>
              </a:rPr>
              <a:t>S</a:t>
            </a:r>
            <a:r>
              <a:rPr sz="3200" spc="5" dirty="0">
                <a:latin typeface="Calibri"/>
                <a:cs typeface="Calibri"/>
              </a:rPr>
              <a:t>a</a:t>
            </a:r>
            <a:r>
              <a:rPr sz="3200" dirty="0">
                <a:latin typeface="Calibri"/>
                <a:cs typeface="Calibri"/>
              </a:rPr>
              <a:t>mples”	</a:t>
            </a:r>
            <a:r>
              <a:rPr sz="3200" spc="-25" dirty="0">
                <a:latin typeface="Calibri"/>
                <a:cs typeface="Calibri"/>
              </a:rPr>
              <a:t>at  </a:t>
            </a:r>
            <a:r>
              <a:rPr sz="3200" spc="-5" dirty="0">
                <a:latin typeface="Calibri"/>
                <a:cs typeface="Calibri"/>
              </a:rPr>
              <a:t>specific </a:t>
            </a:r>
            <a:r>
              <a:rPr lang="en-US" sz="3200" spc="-5" dirty="0" smtClean="0">
                <a:latin typeface="Calibri"/>
                <a:cs typeface="Calibri"/>
              </a:rPr>
              <a:t>regular </a:t>
            </a:r>
            <a:r>
              <a:rPr sz="3200" spc="-5" dirty="0" smtClean="0">
                <a:latin typeface="Calibri"/>
                <a:cs typeface="Calibri"/>
              </a:rPr>
              <a:t>time</a:t>
            </a:r>
            <a:r>
              <a:rPr lang="en-US" sz="3200" spc="-5" dirty="0" smtClean="0">
                <a:latin typeface="Calibri"/>
                <a:cs typeface="Calibri"/>
              </a:rPr>
              <a:t> intervals.</a:t>
            </a:r>
            <a:endParaRPr sz="3200" dirty="0">
              <a:latin typeface="Calibri"/>
              <a:cs typeface="Calibri"/>
            </a:endParaRPr>
          </a:p>
          <a:p>
            <a:pPr marL="794385" lvl="1" indent="-287020">
              <a:spcBef>
                <a:spcPts val="690"/>
              </a:spcBef>
              <a:buFont typeface="Arial"/>
              <a:buChar char="–"/>
              <a:tabLst>
                <a:tab pos="795020" algn="l"/>
              </a:tabLst>
            </a:pPr>
            <a:r>
              <a:rPr sz="2800" spc="-5" dirty="0">
                <a:latin typeface="Calibri"/>
                <a:cs typeface="Calibri"/>
              </a:rPr>
              <a:t>V(t) </a:t>
            </a:r>
            <a:r>
              <a:rPr sz="2800" spc="-10" dirty="0">
                <a:latin typeface="Calibri"/>
                <a:cs typeface="Calibri"/>
              </a:rPr>
              <a:t>is </a:t>
            </a:r>
            <a:r>
              <a:rPr sz="2800" spc="-5" dirty="0">
                <a:latin typeface="Calibri"/>
                <a:cs typeface="Calibri"/>
              </a:rPr>
              <a:t>an analog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signal</a:t>
            </a:r>
            <a:endParaRPr sz="2800" dirty="0">
              <a:latin typeface="Calibri"/>
              <a:cs typeface="Calibri"/>
            </a:endParaRPr>
          </a:p>
          <a:p>
            <a:pPr marL="794385" lvl="1" indent="-287020">
              <a:spcBef>
                <a:spcPts val="670"/>
              </a:spcBef>
              <a:buFont typeface="Arial"/>
              <a:buChar char="–"/>
              <a:tabLst>
                <a:tab pos="795020" algn="l"/>
              </a:tabLst>
            </a:pPr>
            <a:r>
              <a:rPr sz="2800" spc="-40" dirty="0">
                <a:latin typeface="Calibri"/>
                <a:cs typeface="Calibri"/>
              </a:rPr>
              <a:t>V(nT</a:t>
            </a:r>
            <a:r>
              <a:rPr sz="2775" spc="-60" baseline="-21021" dirty="0">
                <a:latin typeface="Calibri"/>
                <a:cs typeface="Calibri"/>
              </a:rPr>
              <a:t>s</a:t>
            </a:r>
            <a:r>
              <a:rPr sz="2800" spc="-40" dirty="0">
                <a:latin typeface="Calibri"/>
                <a:cs typeface="Calibri"/>
              </a:rPr>
              <a:t>) </a:t>
            </a:r>
            <a:r>
              <a:rPr sz="2800" spc="-10" dirty="0">
                <a:latin typeface="Calibri"/>
                <a:cs typeface="Calibri"/>
              </a:rPr>
              <a:t>is </a:t>
            </a:r>
            <a:r>
              <a:rPr sz="2800" spc="-5" dirty="0">
                <a:latin typeface="Calibri"/>
                <a:cs typeface="Calibri"/>
              </a:rPr>
              <a:t>the </a:t>
            </a:r>
            <a:r>
              <a:rPr sz="2800" spc="-10" dirty="0">
                <a:latin typeface="Calibri"/>
                <a:cs typeface="Calibri"/>
              </a:rPr>
              <a:t>sampled</a:t>
            </a:r>
            <a:r>
              <a:rPr sz="2800" spc="9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signal</a:t>
            </a:r>
            <a:endParaRPr sz="2800" dirty="0">
              <a:latin typeface="Calibri"/>
              <a:cs typeface="Calibri"/>
            </a:endParaRPr>
          </a:p>
          <a:p>
            <a:pPr marL="1193800" marR="55880" lvl="2" indent="-228600">
              <a:spcBef>
                <a:spcPts val="605"/>
              </a:spcBef>
              <a:buFont typeface="Arial"/>
              <a:buChar char="•"/>
              <a:tabLst>
                <a:tab pos="1194435" algn="l"/>
              </a:tabLst>
            </a:pPr>
            <a:r>
              <a:rPr sz="2400" spc="-100" dirty="0">
                <a:latin typeface="Calibri"/>
                <a:cs typeface="Calibri"/>
              </a:rPr>
              <a:t>T</a:t>
            </a:r>
            <a:r>
              <a:rPr sz="2400" spc="-150" baseline="-20833" dirty="0">
                <a:latin typeface="Calibri"/>
                <a:cs typeface="Calibri"/>
              </a:rPr>
              <a:t>s </a:t>
            </a:r>
            <a:r>
              <a:rPr sz="2400" dirty="0">
                <a:latin typeface="Calibri"/>
                <a:cs typeface="Calibri"/>
              </a:rPr>
              <a:t>= </a:t>
            </a:r>
            <a:r>
              <a:rPr sz="2400" spc="-10" dirty="0">
                <a:latin typeface="Calibri"/>
                <a:cs typeface="Calibri"/>
              </a:rPr>
              <a:t>positive real </a:t>
            </a:r>
            <a:r>
              <a:rPr sz="2400" spc="-5" dirty="0">
                <a:latin typeface="Calibri"/>
                <a:cs typeface="Calibri"/>
              </a:rPr>
              <a:t>number </a:t>
            </a:r>
            <a:r>
              <a:rPr sz="2400" spc="-10" dirty="0">
                <a:latin typeface="Calibri"/>
                <a:cs typeface="Calibri"/>
              </a:rPr>
              <a:t>that represent </a:t>
            </a:r>
            <a:r>
              <a:rPr sz="2400" dirty="0">
                <a:latin typeface="Calibri"/>
                <a:cs typeface="Calibri"/>
              </a:rPr>
              <a:t>the </a:t>
            </a:r>
            <a:r>
              <a:rPr sz="2400" spc="-5" dirty="0">
                <a:latin typeface="Calibri"/>
                <a:cs typeface="Calibri"/>
              </a:rPr>
              <a:t>spacing </a:t>
            </a:r>
            <a:r>
              <a:rPr sz="2400" spc="-10" dirty="0">
                <a:latin typeface="Calibri"/>
                <a:cs typeface="Calibri"/>
              </a:rPr>
              <a:t>of  </a:t>
            </a:r>
            <a:r>
              <a:rPr sz="2400" spc="-5" dirty="0">
                <a:latin typeface="Calibri"/>
                <a:cs typeface="Calibri"/>
              </a:rPr>
              <a:t>the sampling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time</a:t>
            </a:r>
          </a:p>
          <a:p>
            <a:pPr marL="1193800" lvl="2" indent="-229235">
              <a:spcBef>
                <a:spcPts val="580"/>
              </a:spcBef>
              <a:buFont typeface="Arial"/>
              <a:buChar char="•"/>
              <a:tabLst>
                <a:tab pos="1194435" algn="l"/>
              </a:tabLst>
            </a:pPr>
            <a:r>
              <a:rPr sz="2400" dirty="0">
                <a:latin typeface="Calibri"/>
                <a:cs typeface="Calibri"/>
              </a:rPr>
              <a:t>n = </a:t>
            </a:r>
            <a:r>
              <a:rPr sz="2400" spc="-5" dirty="0">
                <a:latin typeface="Calibri"/>
                <a:cs typeface="Calibri"/>
              </a:rPr>
              <a:t>sample number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integer</a:t>
            </a:r>
            <a:endParaRPr sz="24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658219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043679" y="461594"/>
            <a:ext cx="2107565" cy="697230"/>
          </a:xfrm>
          <a:prstGeom prst="rect">
            <a:avLst/>
          </a:prstGeom>
        </p:spPr>
        <p:txBody>
          <a:bodyPr vert="horz" wrap="square" lIns="0" tIns="13335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+mn-lt"/>
              </a:rPr>
              <a:t>Sam</a:t>
            </a:r>
            <a:r>
              <a:rPr spc="5" dirty="0">
                <a:latin typeface="+mn-lt"/>
              </a:rPr>
              <a:t>p</a:t>
            </a:r>
            <a:r>
              <a:rPr dirty="0">
                <a:latin typeface="+mn-lt"/>
              </a:rPr>
              <a:t>ling</a:t>
            </a:r>
          </a:p>
        </p:txBody>
      </p:sp>
      <p:sp>
        <p:nvSpPr>
          <p:cNvPr id="3" name="object 3"/>
          <p:cNvSpPr/>
          <p:nvPr/>
        </p:nvSpPr>
        <p:spPr>
          <a:xfrm>
            <a:off x="1897332" y="2125949"/>
            <a:ext cx="3980132" cy="398057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397625" y="2215334"/>
            <a:ext cx="3923700" cy="389595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838325" y="6067424"/>
            <a:ext cx="4210050" cy="79057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2925825" y="6154319"/>
            <a:ext cx="204597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spcBef>
                <a:spcPts val="100"/>
              </a:spcBef>
            </a:pPr>
            <a:r>
              <a:rPr spc="-5" dirty="0">
                <a:solidFill>
                  <a:srgbClr val="FFFFFF"/>
                </a:solidFill>
                <a:latin typeface="Calibri"/>
                <a:cs typeface="Calibri"/>
              </a:rPr>
              <a:t>Original </a:t>
            </a:r>
            <a:r>
              <a:rPr dirty="0">
                <a:solidFill>
                  <a:srgbClr val="FFFFFF"/>
                </a:solidFill>
                <a:latin typeface="Calibri"/>
                <a:cs typeface="Calibri"/>
              </a:rPr>
              <a:t>Analog</a:t>
            </a:r>
            <a:r>
              <a:rPr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pc="-5" dirty="0">
                <a:solidFill>
                  <a:srgbClr val="FFFFFF"/>
                </a:solidFill>
                <a:latin typeface="Calibri"/>
                <a:cs typeface="Calibri"/>
              </a:rPr>
              <a:t>Signal</a:t>
            </a:r>
            <a:endParaRPr dirty="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</a:pPr>
            <a:r>
              <a:rPr spc="-15" dirty="0">
                <a:solidFill>
                  <a:srgbClr val="FFFFFF"/>
                </a:solidFill>
                <a:latin typeface="Calibri"/>
                <a:cs typeface="Calibri"/>
              </a:rPr>
              <a:t>“Before</a:t>
            </a:r>
            <a:r>
              <a:rPr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>
                <a:solidFill>
                  <a:srgbClr val="FFFFFF"/>
                </a:solidFill>
                <a:latin typeface="Calibri"/>
                <a:cs typeface="Calibri"/>
              </a:rPr>
              <a:t>Sampling”</a:t>
            </a:r>
            <a:endParaRPr dirty="0">
              <a:latin typeface="Calibri"/>
              <a:cs typeface="Calibri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6334125" y="6067424"/>
            <a:ext cx="4210050" cy="79057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7379970" y="6154319"/>
            <a:ext cx="212344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spcBef>
                <a:spcPts val="100"/>
              </a:spcBef>
            </a:pPr>
            <a:r>
              <a:rPr spc="-5" dirty="0">
                <a:solidFill>
                  <a:srgbClr val="FFFFFF"/>
                </a:solidFill>
                <a:latin typeface="Calibri"/>
                <a:cs typeface="Calibri"/>
              </a:rPr>
              <a:t>Sampled </a:t>
            </a:r>
            <a:r>
              <a:rPr dirty="0">
                <a:solidFill>
                  <a:srgbClr val="FFFFFF"/>
                </a:solidFill>
                <a:latin typeface="Calibri"/>
                <a:cs typeface="Calibri"/>
              </a:rPr>
              <a:t>Analog</a:t>
            </a:r>
            <a:r>
              <a:rPr spc="-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pc="-5" dirty="0">
                <a:solidFill>
                  <a:srgbClr val="FFFFFF"/>
                </a:solidFill>
                <a:latin typeface="Calibri"/>
                <a:cs typeface="Calibri"/>
              </a:rPr>
              <a:t>Signal</a:t>
            </a:r>
            <a:endParaRPr>
              <a:latin typeface="Calibri"/>
              <a:cs typeface="Calibri"/>
            </a:endParaRPr>
          </a:p>
          <a:p>
            <a:pPr marL="635" algn="ctr"/>
            <a:r>
              <a:rPr spc="-30" dirty="0">
                <a:solidFill>
                  <a:srgbClr val="FFFFFF"/>
                </a:solidFill>
                <a:latin typeface="Calibri"/>
                <a:cs typeface="Calibri"/>
              </a:rPr>
              <a:t>“After</a:t>
            </a:r>
            <a:r>
              <a:rPr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>
                <a:solidFill>
                  <a:srgbClr val="FFFFFF"/>
                </a:solidFill>
                <a:latin typeface="Calibri"/>
                <a:cs typeface="Calibri"/>
              </a:rPr>
              <a:t>Sampling”</a:t>
            </a:r>
            <a:endParaRPr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4904808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043679" y="461594"/>
            <a:ext cx="2107565" cy="697230"/>
          </a:xfrm>
          <a:prstGeom prst="rect">
            <a:avLst/>
          </a:prstGeom>
        </p:spPr>
        <p:txBody>
          <a:bodyPr vert="horz" wrap="square" lIns="0" tIns="13335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+mn-lt"/>
              </a:rPr>
              <a:t>Sam</a:t>
            </a:r>
            <a:r>
              <a:rPr spc="5" dirty="0">
                <a:latin typeface="+mn-lt"/>
              </a:rPr>
              <a:t>p</a:t>
            </a:r>
            <a:r>
              <a:rPr dirty="0">
                <a:latin typeface="+mn-lt"/>
              </a:rPr>
              <a:t>ling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223493" y="1607565"/>
            <a:ext cx="8907931" cy="429155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715" indent="-342900" algn="just">
              <a:spcBef>
                <a:spcPts val="105"/>
              </a:spcBef>
              <a:buFont typeface="Arial"/>
              <a:buChar char="•"/>
              <a:tabLst>
                <a:tab pos="355600" algn="l"/>
              </a:tabLst>
            </a:pPr>
            <a:r>
              <a:rPr sz="3200" spc="-5" dirty="0">
                <a:latin typeface="Calibri"/>
                <a:cs typeface="Calibri"/>
              </a:rPr>
              <a:t>The </a:t>
            </a:r>
            <a:r>
              <a:rPr sz="3200" dirty="0">
                <a:latin typeface="Calibri"/>
                <a:cs typeface="Calibri"/>
              </a:rPr>
              <a:t>closer the </a:t>
            </a:r>
            <a:r>
              <a:rPr sz="3200" spc="-125" dirty="0">
                <a:latin typeface="Calibri"/>
                <a:cs typeface="Calibri"/>
              </a:rPr>
              <a:t>Ts </a:t>
            </a:r>
            <a:r>
              <a:rPr sz="3200" spc="-5" dirty="0">
                <a:latin typeface="Calibri"/>
                <a:cs typeface="Calibri"/>
              </a:rPr>
              <a:t>value, </a:t>
            </a:r>
            <a:r>
              <a:rPr sz="3200" dirty="0">
                <a:latin typeface="Calibri"/>
                <a:cs typeface="Calibri"/>
              </a:rPr>
              <a:t>the closer the </a:t>
            </a:r>
            <a:r>
              <a:rPr sz="3200" spc="-5" dirty="0">
                <a:latin typeface="Calibri"/>
                <a:cs typeface="Calibri"/>
              </a:rPr>
              <a:t>sampled  </a:t>
            </a:r>
            <a:r>
              <a:rPr sz="3200" dirty="0">
                <a:latin typeface="Calibri"/>
                <a:cs typeface="Calibri"/>
              </a:rPr>
              <a:t>signal </a:t>
            </a:r>
            <a:r>
              <a:rPr sz="3200" spc="-10" dirty="0">
                <a:latin typeface="Calibri"/>
                <a:cs typeface="Calibri"/>
              </a:rPr>
              <a:t>resemble </a:t>
            </a:r>
            <a:r>
              <a:rPr sz="3200" dirty="0">
                <a:latin typeface="Calibri"/>
                <a:cs typeface="Calibri"/>
              </a:rPr>
              <a:t>the </a:t>
            </a:r>
            <a:r>
              <a:rPr sz="3200" spc="-5" dirty="0">
                <a:latin typeface="Calibri"/>
                <a:cs typeface="Calibri"/>
              </a:rPr>
              <a:t>original</a:t>
            </a:r>
            <a:r>
              <a:rPr sz="3200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signal</a:t>
            </a:r>
            <a:r>
              <a:rPr sz="3200" spc="-5" dirty="0" smtClean="0">
                <a:latin typeface="Calibri"/>
                <a:cs typeface="Calibri"/>
              </a:rPr>
              <a:t>.</a:t>
            </a:r>
            <a:r>
              <a:rPr lang="en-US" sz="3200" spc="-5" dirty="0" smtClean="0">
                <a:latin typeface="Calibri"/>
                <a:cs typeface="Calibri"/>
              </a:rPr>
              <a:t> Sampling rate must be large enough to allow analog signals to be reconstructed accurately.</a:t>
            </a:r>
          </a:p>
          <a:p>
            <a:pPr marL="12700" marR="5715" algn="just">
              <a:spcBef>
                <a:spcPts val="105"/>
              </a:spcBef>
              <a:tabLst>
                <a:tab pos="355600" algn="l"/>
              </a:tabLst>
            </a:pPr>
            <a:endParaRPr sz="3200" dirty="0">
              <a:latin typeface="Calibri"/>
              <a:cs typeface="Calibri"/>
            </a:endParaRPr>
          </a:p>
          <a:p>
            <a:pPr marL="355600" marR="5080" indent="-342900" algn="just">
              <a:spcBef>
                <a:spcPts val="770"/>
              </a:spcBef>
              <a:buFont typeface="Arial"/>
              <a:buChar char="•"/>
              <a:tabLst>
                <a:tab pos="355600" algn="l"/>
              </a:tabLst>
            </a:pPr>
            <a:r>
              <a:rPr lang="en-US" sz="3200" spc="-15" dirty="0" smtClean="0">
                <a:latin typeface="Calibri"/>
                <a:cs typeface="Calibri"/>
              </a:rPr>
              <a:t>W</a:t>
            </a:r>
            <a:r>
              <a:rPr sz="3200" spc="-15" dirty="0" smtClean="0">
                <a:latin typeface="Calibri"/>
                <a:cs typeface="Calibri"/>
              </a:rPr>
              <a:t>e </a:t>
            </a:r>
            <a:r>
              <a:rPr sz="3200" spc="-10" dirty="0" smtClean="0">
                <a:latin typeface="Calibri"/>
                <a:cs typeface="Calibri"/>
              </a:rPr>
              <a:t>los</a:t>
            </a:r>
            <a:r>
              <a:rPr lang="en-US" sz="3200" spc="-10" dirty="0" smtClean="0">
                <a:latin typeface="Calibri"/>
                <a:cs typeface="Calibri"/>
              </a:rPr>
              <a:t>e</a:t>
            </a:r>
            <a:r>
              <a:rPr sz="3200" spc="-10" dirty="0" smtClean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some </a:t>
            </a:r>
            <a:r>
              <a:rPr sz="3200" spc="-10" dirty="0">
                <a:latin typeface="Calibri"/>
                <a:cs typeface="Calibri"/>
              </a:rPr>
              <a:t>values </a:t>
            </a:r>
            <a:r>
              <a:rPr sz="3200" dirty="0">
                <a:latin typeface="Calibri"/>
                <a:cs typeface="Calibri"/>
              </a:rPr>
              <a:t>of the  </a:t>
            </a:r>
            <a:r>
              <a:rPr sz="3200" spc="-5" dirty="0">
                <a:latin typeface="Calibri"/>
                <a:cs typeface="Calibri"/>
              </a:rPr>
              <a:t>original signal, </a:t>
            </a:r>
            <a:r>
              <a:rPr sz="3200" dirty="0">
                <a:latin typeface="Calibri"/>
                <a:cs typeface="Calibri"/>
              </a:rPr>
              <a:t>the parts </a:t>
            </a:r>
            <a:r>
              <a:rPr sz="3200" spc="-10" dirty="0">
                <a:latin typeface="Calibri"/>
                <a:cs typeface="Calibri"/>
              </a:rPr>
              <a:t>between </a:t>
            </a:r>
            <a:r>
              <a:rPr sz="3200" spc="-5" dirty="0">
                <a:latin typeface="Calibri"/>
                <a:cs typeface="Calibri"/>
              </a:rPr>
              <a:t>each  </a:t>
            </a:r>
            <a:r>
              <a:rPr sz="3200" spc="-10" dirty="0">
                <a:latin typeface="Calibri"/>
                <a:cs typeface="Calibri"/>
              </a:rPr>
              <a:t>successive</a:t>
            </a:r>
            <a:r>
              <a:rPr sz="3200" spc="-25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samples.</a:t>
            </a:r>
            <a:endParaRPr sz="3200" dirty="0">
              <a:latin typeface="Calibri"/>
              <a:cs typeface="Calibri"/>
            </a:endParaRPr>
          </a:p>
          <a:p>
            <a:pPr>
              <a:spcBef>
                <a:spcPts val="30"/>
              </a:spcBef>
            </a:pPr>
            <a:endParaRPr sz="465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0568436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243321" y="461594"/>
            <a:ext cx="1706880" cy="697230"/>
          </a:xfrm>
          <a:prstGeom prst="rect">
            <a:avLst/>
          </a:prstGeom>
        </p:spPr>
        <p:txBody>
          <a:bodyPr vert="horz" wrap="square" lIns="0" tIns="13335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Outline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059940" y="1510635"/>
            <a:ext cx="6000750" cy="2983509"/>
          </a:xfrm>
          <a:prstGeom prst="rect">
            <a:avLst/>
          </a:prstGeom>
        </p:spPr>
        <p:txBody>
          <a:bodyPr vert="horz" wrap="square" lIns="0" tIns="109855" rIns="0" bIns="0" rtlCol="0">
            <a:spAutoFit/>
          </a:bodyPr>
          <a:lstStyle/>
          <a:p>
            <a:pPr marL="355600" indent="-342900">
              <a:spcBef>
                <a:spcPts val="86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Calibri"/>
                <a:cs typeface="Calibri"/>
              </a:rPr>
              <a:t>What </a:t>
            </a:r>
            <a:r>
              <a:rPr sz="3200" spc="-10" dirty="0">
                <a:latin typeface="Calibri"/>
                <a:cs typeface="Calibri"/>
              </a:rPr>
              <a:t>is</a:t>
            </a:r>
            <a:r>
              <a:rPr sz="3200" spc="-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communication?</a:t>
            </a:r>
            <a:endParaRPr sz="3200" dirty="0">
              <a:latin typeface="Calibri"/>
              <a:cs typeface="Calibri"/>
            </a:endParaRPr>
          </a:p>
          <a:p>
            <a:pPr marL="355600" indent="-342900"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Calibri"/>
                <a:cs typeface="Calibri"/>
              </a:rPr>
              <a:t>Analog </a:t>
            </a:r>
            <a:r>
              <a:rPr sz="3200" spc="-25" dirty="0">
                <a:latin typeface="Calibri"/>
                <a:cs typeface="Calibri"/>
              </a:rPr>
              <a:t>to </a:t>
            </a:r>
            <a:r>
              <a:rPr sz="3200" spc="-10" dirty="0">
                <a:latin typeface="Calibri"/>
                <a:cs typeface="Calibri"/>
              </a:rPr>
              <a:t>Digital </a:t>
            </a:r>
            <a:r>
              <a:rPr sz="3200" spc="-20" dirty="0">
                <a:latin typeface="Calibri"/>
                <a:cs typeface="Calibri"/>
              </a:rPr>
              <a:t>Conversion</a:t>
            </a:r>
            <a:r>
              <a:rPr sz="3200" spc="35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(A/D)</a:t>
            </a:r>
            <a:endParaRPr sz="3200" dirty="0">
              <a:latin typeface="Calibri"/>
              <a:cs typeface="Calibri"/>
            </a:endParaRPr>
          </a:p>
          <a:p>
            <a:pPr marL="355600" indent="-342900"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10" dirty="0">
                <a:latin typeface="Calibri"/>
                <a:cs typeface="Calibri"/>
              </a:rPr>
              <a:t>Source</a:t>
            </a:r>
            <a:r>
              <a:rPr sz="3200" spc="-30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Coding</a:t>
            </a:r>
            <a:endParaRPr sz="3200" dirty="0">
              <a:latin typeface="Calibri"/>
              <a:cs typeface="Calibri"/>
            </a:endParaRPr>
          </a:p>
          <a:p>
            <a:pPr marL="355600" indent="-342900"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Calibri"/>
                <a:cs typeface="Calibri"/>
              </a:rPr>
              <a:t>Channel </a:t>
            </a:r>
            <a:r>
              <a:rPr sz="3200" spc="-10" dirty="0">
                <a:latin typeface="Calibri"/>
                <a:cs typeface="Calibri"/>
              </a:rPr>
              <a:t>Encoding</a:t>
            </a:r>
            <a:endParaRPr sz="3200" dirty="0">
              <a:latin typeface="Calibri"/>
              <a:cs typeface="Calibri"/>
            </a:endParaRPr>
          </a:p>
          <a:p>
            <a:pPr marL="355600" indent="-342900"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Calibri"/>
                <a:cs typeface="Calibri"/>
              </a:rPr>
              <a:t>Modulation</a:t>
            </a:r>
            <a:r>
              <a:rPr sz="3200" spc="10" dirty="0">
                <a:latin typeface="Calibri"/>
                <a:cs typeface="Calibri"/>
              </a:rPr>
              <a:t> </a:t>
            </a:r>
            <a:r>
              <a:rPr sz="3200" spc="-30" dirty="0" smtClean="0">
                <a:latin typeface="Calibri"/>
                <a:cs typeface="Calibri"/>
              </a:rPr>
              <a:t>Techniques</a:t>
            </a:r>
            <a:endParaRPr sz="32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7421642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953637" y="461594"/>
            <a:ext cx="4288155" cy="697230"/>
          </a:xfrm>
          <a:prstGeom prst="rect">
            <a:avLst/>
          </a:prstGeom>
        </p:spPr>
        <p:txBody>
          <a:bodyPr vert="horz" wrap="square" lIns="0" tIns="13335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>
                <a:latin typeface="+mn-lt"/>
              </a:rPr>
              <a:t>Sampling</a:t>
            </a:r>
            <a:r>
              <a:rPr spc="-65" dirty="0">
                <a:latin typeface="+mn-lt"/>
              </a:rPr>
              <a:t> </a:t>
            </a:r>
            <a:r>
              <a:rPr spc="-10" dirty="0">
                <a:latin typeface="+mn-lt"/>
              </a:rPr>
              <a:t>Theorem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171977" y="1572513"/>
            <a:ext cx="9594761" cy="5044330"/>
          </a:xfrm>
          <a:prstGeom prst="rect">
            <a:avLst/>
          </a:prstGeom>
        </p:spPr>
        <p:txBody>
          <a:bodyPr vert="horz" wrap="square" lIns="0" tIns="52705" rIns="0" bIns="0" rtlCol="0">
            <a:spAutoFit/>
          </a:bodyPr>
          <a:lstStyle/>
          <a:p>
            <a:pPr marL="381000" marR="55880" indent="-342900" algn="just">
              <a:lnSpc>
                <a:spcPct val="90000"/>
              </a:lnSpc>
              <a:spcBef>
                <a:spcPts val="415"/>
              </a:spcBef>
              <a:buFont typeface="Arial"/>
              <a:buChar char="•"/>
              <a:tabLst>
                <a:tab pos="381000" algn="l"/>
              </a:tabLst>
            </a:pPr>
            <a:r>
              <a:rPr sz="2800" dirty="0">
                <a:latin typeface="Calibri"/>
                <a:cs typeface="Calibri"/>
              </a:rPr>
              <a:t>A </a:t>
            </a:r>
            <a:r>
              <a:rPr sz="2800" spc="-10" dirty="0">
                <a:latin typeface="Calibri"/>
                <a:cs typeface="Calibri"/>
              </a:rPr>
              <a:t>bandlimited </a:t>
            </a:r>
            <a:r>
              <a:rPr sz="2800" spc="-5" dirty="0">
                <a:latin typeface="Calibri"/>
                <a:cs typeface="Calibri"/>
              </a:rPr>
              <a:t>signal </a:t>
            </a:r>
            <a:r>
              <a:rPr sz="2800" spc="-10" dirty="0">
                <a:latin typeface="Calibri"/>
                <a:cs typeface="Calibri"/>
              </a:rPr>
              <a:t>having </a:t>
            </a:r>
            <a:r>
              <a:rPr sz="2800" spc="-5" dirty="0">
                <a:latin typeface="Calibri"/>
                <a:cs typeface="Calibri"/>
              </a:rPr>
              <a:t>no </a:t>
            </a:r>
            <a:r>
              <a:rPr sz="2800" spc="-10" dirty="0">
                <a:latin typeface="Calibri"/>
                <a:cs typeface="Calibri"/>
              </a:rPr>
              <a:t>spectral components  above </a:t>
            </a:r>
            <a:r>
              <a:rPr sz="2800" i="1" spc="10" dirty="0">
                <a:latin typeface="Calibri"/>
                <a:cs typeface="Calibri"/>
              </a:rPr>
              <a:t>f</a:t>
            </a:r>
            <a:r>
              <a:rPr sz="2800" i="1" spc="15" baseline="-21241" dirty="0">
                <a:latin typeface="Calibri"/>
                <a:cs typeface="Calibri"/>
              </a:rPr>
              <a:t>max </a:t>
            </a:r>
            <a:r>
              <a:rPr sz="2800" spc="-5" dirty="0">
                <a:latin typeface="Calibri"/>
                <a:cs typeface="Calibri"/>
              </a:rPr>
              <a:t>(Hz), </a:t>
            </a:r>
            <a:r>
              <a:rPr sz="2800" spc="-10" dirty="0">
                <a:latin typeface="Calibri"/>
                <a:cs typeface="Calibri"/>
              </a:rPr>
              <a:t>can </a:t>
            </a:r>
            <a:r>
              <a:rPr sz="2800" dirty="0">
                <a:latin typeface="Calibri"/>
                <a:cs typeface="Calibri"/>
              </a:rPr>
              <a:t>be </a:t>
            </a:r>
            <a:r>
              <a:rPr sz="2800" spc="-10" dirty="0">
                <a:latin typeface="Calibri"/>
                <a:cs typeface="Calibri"/>
              </a:rPr>
              <a:t>determined </a:t>
            </a:r>
            <a:r>
              <a:rPr sz="2800" spc="-5" dirty="0">
                <a:latin typeface="Calibri"/>
                <a:cs typeface="Calibri"/>
              </a:rPr>
              <a:t>uniquely by </a:t>
            </a:r>
            <a:r>
              <a:rPr sz="2800" spc="-10" dirty="0">
                <a:latin typeface="Calibri"/>
                <a:cs typeface="Calibri"/>
              </a:rPr>
              <a:t>values  </a:t>
            </a:r>
            <a:r>
              <a:rPr sz="2800" spc="-5" dirty="0">
                <a:latin typeface="Calibri"/>
                <a:cs typeface="Calibri"/>
              </a:rPr>
              <a:t>sampled </a:t>
            </a:r>
            <a:r>
              <a:rPr sz="2800" spc="-15" dirty="0">
                <a:latin typeface="Calibri"/>
                <a:cs typeface="Calibri"/>
              </a:rPr>
              <a:t>at uniform </a:t>
            </a:r>
            <a:r>
              <a:rPr sz="2800" spc="-10" dirty="0">
                <a:latin typeface="Calibri"/>
                <a:cs typeface="Calibri"/>
              </a:rPr>
              <a:t>intervals </a:t>
            </a:r>
            <a:r>
              <a:rPr sz="2800" spc="-5" dirty="0">
                <a:latin typeface="Calibri"/>
                <a:cs typeface="Calibri"/>
              </a:rPr>
              <a:t>of </a:t>
            </a:r>
            <a:r>
              <a:rPr sz="2800" spc="-95" dirty="0">
                <a:latin typeface="Calibri"/>
                <a:cs typeface="Calibri"/>
              </a:rPr>
              <a:t>Ts </a:t>
            </a:r>
            <a:r>
              <a:rPr sz="2800" spc="-10" dirty="0">
                <a:latin typeface="Calibri"/>
                <a:cs typeface="Calibri"/>
              </a:rPr>
              <a:t>seconds,</a:t>
            </a:r>
            <a:r>
              <a:rPr sz="2800" spc="30" dirty="0">
                <a:latin typeface="Calibri"/>
                <a:cs typeface="Calibri"/>
              </a:rPr>
              <a:t> </a:t>
            </a:r>
            <a:r>
              <a:rPr sz="2800" spc="-5" dirty="0" smtClean="0">
                <a:latin typeface="Calibri"/>
                <a:cs typeface="Calibri"/>
              </a:rPr>
              <a:t>where</a:t>
            </a:r>
            <a:endParaRPr lang="en-US" sz="2800" spc="-5" dirty="0" smtClean="0">
              <a:latin typeface="Calibri"/>
              <a:cs typeface="Calibri"/>
            </a:endParaRPr>
          </a:p>
          <a:p>
            <a:pPr marL="381000" marR="55880" indent="-342900" algn="just">
              <a:lnSpc>
                <a:spcPct val="90000"/>
              </a:lnSpc>
              <a:spcBef>
                <a:spcPts val="415"/>
              </a:spcBef>
              <a:buFont typeface="Arial"/>
              <a:buChar char="•"/>
              <a:tabLst>
                <a:tab pos="381000" algn="l"/>
              </a:tabLst>
            </a:pPr>
            <a:endParaRPr lang="en-US" sz="2800" spc="-5" dirty="0" smtClean="0">
              <a:latin typeface="Calibri"/>
              <a:cs typeface="Calibri"/>
            </a:endParaRPr>
          </a:p>
          <a:p>
            <a:pPr marL="381000" marR="55880" indent="-342900" algn="just">
              <a:lnSpc>
                <a:spcPct val="90000"/>
              </a:lnSpc>
              <a:spcBef>
                <a:spcPts val="415"/>
              </a:spcBef>
              <a:buFont typeface="Arial"/>
              <a:buChar char="•"/>
              <a:tabLst>
                <a:tab pos="381000" algn="l"/>
              </a:tabLst>
            </a:pPr>
            <a:endParaRPr sz="2800" dirty="0">
              <a:latin typeface="Calibri"/>
              <a:cs typeface="Calibri"/>
            </a:endParaRPr>
          </a:p>
          <a:p>
            <a:pPr>
              <a:spcBef>
                <a:spcPts val="10"/>
              </a:spcBef>
              <a:buFont typeface="Arial"/>
              <a:buChar char="•"/>
            </a:pPr>
            <a:endParaRPr sz="2800" dirty="0">
              <a:latin typeface="Times New Roman"/>
              <a:cs typeface="Times New Roman"/>
            </a:endParaRPr>
          </a:p>
          <a:p>
            <a:pPr marL="381000" marR="55244" indent="-342900" algn="just">
              <a:lnSpc>
                <a:spcPts val="2810"/>
              </a:lnSpc>
              <a:spcBef>
                <a:spcPts val="5"/>
              </a:spcBef>
              <a:buFont typeface="Arial"/>
              <a:buChar char="•"/>
              <a:tabLst>
                <a:tab pos="381000" algn="l"/>
              </a:tabLst>
            </a:pPr>
            <a:r>
              <a:rPr sz="2800" dirty="0">
                <a:latin typeface="Calibri"/>
                <a:cs typeface="Calibri"/>
              </a:rPr>
              <a:t>An analog </a:t>
            </a:r>
            <a:r>
              <a:rPr sz="2800" spc="-5" dirty="0">
                <a:latin typeface="Calibri"/>
                <a:cs typeface="Calibri"/>
              </a:rPr>
              <a:t>signal </a:t>
            </a:r>
            <a:r>
              <a:rPr sz="2800" spc="-15" dirty="0">
                <a:latin typeface="Calibri"/>
                <a:cs typeface="Calibri"/>
              </a:rPr>
              <a:t>can </a:t>
            </a:r>
            <a:r>
              <a:rPr sz="2800" spc="-5" dirty="0">
                <a:latin typeface="Calibri"/>
                <a:cs typeface="Calibri"/>
              </a:rPr>
              <a:t>be </a:t>
            </a:r>
            <a:r>
              <a:rPr sz="2800" spc="-10" dirty="0">
                <a:latin typeface="Calibri"/>
                <a:cs typeface="Calibri"/>
              </a:rPr>
              <a:t>reconstructed </a:t>
            </a:r>
            <a:r>
              <a:rPr sz="2800" spc="-15" dirty="0">
                <a:latin typeface="Calibri"/>
                <a:cs typeface="Calibri"/>
              </a:rPr>
              <a:t>from </a:t>
            </a:r>
            <a:r>
              <a:rPr sz="2800" dirty="0">
                <a:latin typeface="Calibri"/>
                <a:cs typeface="Calibri"/>
              </a:rPr>
              <a:t>a </a:t>
            </a:r>
            <a:r>
              <a:rPr sz="2800" spc="-5" dirty="0">
                <a:latin typeface="Calibri"/>
                <a:cs typeface="Calibri"/>
              </a:rPr>
              <a:t>sampled  signal </a:t>
            </a:r>
            <a:r>
              <a:rPr sz="2800" dirty="0">
                <a:latin typeface="Calibri"/>
                <a:cs typeface="Calibri"/>
              </a:rPr>
              <a:t>without </a:t>
            </a:r>
            <a:r>
              <a:rPr sz="2800" spc="-15" dirty="0">
                <a:latin typeface="Calibri"/>
                <a:cs typeface="Calibri"/>
              </a:rPr>
              <a:t>any </a:t>
            </a:r>
            <a:r>
              <a:rPr sz="2800" dirty="0">
                <a:latin typeface="Calibri"/>
                <a:cs typeface="Calibri"/>
              </a:rPr>
              <a:t>loss </a:t>
            </a:r>
            <a:r>
              <a:rPr sz="2800" spc="-5" dirty="0">
                <a:latin typeface="Calibri"/>
                <a:cs typeface="Calibri"/>
              </a:rPr>
              <a:t>of </a:t>
            </a:r>
            <a:r>
              <a:rPr sz="2800" spc="-10" dirty="0">
                <a:latin typeface="Calibri"/>
                <a:cs typeface="Calibri"/>
              </a:rPr>
              <a:t>information </a:t>
            </a:r>
            <a:r>
              <a:rPr sz="2800" dirty="0">
                <a:latin typeface="Calibri"/>
                <a:cs typeface="Calibri"/>
              </a:rPr>
              <a:t>if </a:t>
            </a:r>
            <a:r>
              <a:rPr sz="2800" spc="-5" dirty="0">
                <a:latin typeface="Calibri"/>
                <a:cs typeface="Calibri"/>
              </a:rPr>
              <a:t>and only </a:t>
            </a:r>
            <a:r>
              <a:rPr sz="2800" dirty="0">
                <a:latin typeface="Calibri"/>
                <a:cs typeface="Calibri"/>
              </a:rPr>
              <a:t>if it</a:t>
            </a:r>
            <a:r>
              <a:rPr sz="2800" spc="-5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is:</a:t>
            </a:r>
          </a:p>
          <a:p>
            <a:pPr marL="495300">
              <a:spcBef>
                <a:spcPts val="250"/>
              </a:spcBef>
            </a:pPr>
            <a:r>
              <a:rPr sz="2800" dirty="0">
                <a:latin typeface="Arial"/>
                <a:cs typeface="Arial"/>
              </a:rPr>
              <a:t>– </a:t>
            </a:r>
            <a:r>
              <a:rPr sz="2800" dirty="0">
                <a:latin typeface="Calibri"/>
                <a:cs typeface="Calibri"/>
              </a:rPr>
              <a:t>Band </a:t>
            </a:r>
            <a:r>
              <a:rPr sz="2800" spc="-5" dirty="0">
                <a:latin typeface="Calibri"/>
                <a:cs typeface="Calibri"/>
              </a:rPr>
              <a:t>limited</a:t>
            </a:r>
            <a:r>
              <a:rPr sz="2800" spc="210" dirty="0">
                <a:latin typeface="Calibri"/>
                <a:cs typeface="Calibri"/>
              </a:rPr>
              <a:t> </a:t>
            </a:r>
            <a:r>
              <a:rPr sz="2800" spc="-5" dirty="0" smtClean="0">
                <a:latin typeface="Calibri"/>
                <a:cs typeface="Calibri"/>
              </a:rPr>
              <a:t>signal</a:t>
            </a:r>
            <a:endParaRPr lang="en-US" sz="2800" spc="-5" dirty="0" smtClean="0">
              <a:latin typeface="Calibri"/>
              <a:cs typeface="Calibri"/>
            </a:endParaRPr>
          </a:p>
          <a:p>
            <a:r>
              <a:rPr lang="en-US" sz="2800" dirty="0" smtClean="0">
                <a:latin typeface="Arial"/>
                <a:cs typeface="Arial"/>
              </a:rPr>
              <a:t>      – </a:t>
            </a:r>
            <a:r>
              <a:rPr lang="en-US" sz="2800" dirty="0"/>
              <a:t>The sampling frequency is at least twice the signal</a:t>
            </a:r>
          </a:p>
          <a:p>
            <a:r>
              <a:rPr lang="en-US" sz="2800" dirty="0" smtClean="0"/>
              <a:t>          bandwidth</a:t>
            </a:r>
            <a:endParaRPr lang="en-US" sz="2800" spc="-5" dirty="0" smtClean="0">
              <a:cs typeface="Calibri"/>
            </a:endParaRPr>
          </a:p>
          <a:p>
            <a:pPr marL="495300">
              <a:spcBef>
                <a:spcPts val="250"/>
              </a:spcBef>
            </a:pPr>
            <a:endParaRPr sz="2800" dirty="0">
              <a:latin typeface="Calibri"/>
              <a:cs typeface="Calibri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04686" y="2890553"/>
            <a:ext cx="1378346" cy="934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895160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27319" y="322011"/>
            <a:ext cx="7644685" cy="690574"/>
          </a:xfrm>
          <a:prstGeom prst="rect">
            <a:avLst/>
          </a:prstGeom>
        </p:spPr>
        <p:txBody>
          <a:bodyPr vert="horz" wrap="square" lIns="0" tIns="13335" rIns="0" bIns="0" rtlCol="0" anchor="ctr">
            <a:spAutoFit/>
          </a:bodyPr>
          <a:lstStyle/>
          <a:p>
            <a:pPr marL="15875" algn="ctr">
              <a:lnSpc>
                <a:spcPct val="100000"/>
              </a:lnSpc>
              <a:spcBef>
                <a:spcPts val="105"/>
              </a:spcBef>
            </a:pPr>
            <a:r>
              <a:rPr dirty="0">
                <a:latin typeface="+mn-lt"/>
              </a:rPr>
              <a:t>Qua</a:t>
            </a:r>
            <a:r>
              <a:rPr spc="-25" dirty="0">
                <a:latin typeface="+mn-lt"/>
              </a:rPr>
              <a:t>n</a:t>
            </a:r>
            <a:r>
              <a:rPr dirty="0">
                <a:latin typeface="+mn-lt"/>
              </a:rPr>
              <a:t>ti</a:t>
            </a:r>
            <a:r>
              <a:rPr spc="-75" dirty="0">
                <a:latin typeface="+mn-lt"/>
              </a:rPr>
              <a:t>z</a:t>
            </a:r>
            <a:r>
              <a:rPr spc="-35" dirty="0">
                <a:latin typeface="+mn-lt"/>
              </a:rPr>
              <a:t>a</a:t>
            </a:r>
            <a:r>
              <a:rPr dirty="0">
                <a:latin typeface="+mn-lt"/>
              </a:rPr>
              <a:t>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223492" y="1169684"/>
            <a:ext cx="9852338" cy="584839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 algn="just">
              <a:spcBef>
                <a:spcPts val="105"/>
              </a:spcBef>
              <a:buFont typeface="Arial"/>
              <a:buChar char="•"/>
              <a:tabLst>
                <a:tab pos="355600" algn="l"/>
              </a:tabLst>
            </a:pPr>
            <a:r>
              <a:rPr lang="en-US" sz="2400" b="1" dirty="0" smtClean="0"/>
              <a:t>Quantization</a:t>
            </a:r>
            <a:r>
              <a:rPr lang="en-US" sz="2400" dirty="0"/>
              <a:t> </a:t>
            </a:r>
            <a:r>
              <a:rPr lang="en-US" sz="2400" dirty="0" smtClean="0"/>
              <a:t>is </a:t>
            </a:r>
            <a:r>
              <a:rPr lang="en-US" sz="2400" dirty="0"/>
              <a:t>the process of constraining an input from a continuous </a:t>
            </a:r>
            <a:r>
              <a:rPr lang="en-US" sz="2400" dirty="0" smtClean="0"/>
              <a:t>or </a:t>
            </a:r>
            <a:r>
              <a:rPr lang="en-US" sz="2400" dirty="0"/>
              <a:t>large set of values (such as the real numbers) to a discrete set (such as the integers).</a:t>
            </a:r>
            <a:endParaRPr sz="2400" dirty="0">
              <a:cs typeface="Times New Roman"/>
            </a:endParaRPr>
          </a:p>
          <a:p>
            <a:pPr marL="355600" indent="-342900" algn="just">
              <a:spcBef>
                <a:spcPts val="894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en-US" sz="2400" b="1" spc="-5" dirty="0" smtClean="0">
                <a:cs typeface="Calibri"/>
              </a:rPr>
              <a:t>Dynamic </a:t>
            </a:r>
            <a:r>
              <a:rPr lang="en-US" sz="2400" b="1" spc="-25" dirty="0">
                <a:cs typeface="Calibri"/>
              </a:rPr>
              <a:t>range </a:t>
            </a:r>
            <a:r>
              <a:rPr lang="en-US" sz="2400" b="1" dirty="0">
                <a:cs typeface="Calibri"/>
              </a:rPr>
              <a:t>of a</a:t>
            </a:r>
            <a:r>
              <a:rPr lang="en-US" sz="2400" b="1" spc="-40" dirty="0">
                <a:cs typeface="Calibri"/>
              </a:rPr>
              <a:t> </a:t>
            </a:r>
            <a:r>
              <a:rPr lang="en-US" sz="2400" b="1" dirty="0">
                <a:cs typeface="Calibri"/>
              </a:rPr>
              <a:t>signal</a:t>
            </a:r>
            <a:endParaRPr lang="en-US" sz="2400" dirty="0">
              <a:cs typeface="Calibri"/>
            </a:endParaRPr>
          </a:p>
          <a:p>
            <a:pPr marL="756285" marR="5080" indent="-287020" algn="just">
              <a:spcBef>
                <a:spcPts val="690"/>
              </a:spcBef>
              <a:tabLst>
                <a:tab pos="1501775" algn="l"/>
                <a:tab pos="3167380" algn="l"/>
                <a:tab pos="4646295" algn="l"/>
                <a:tab pos="5337810" algn="l"/>
                <a:tab pos="6598284" algn="l"/>
                <a:tab pos="7109459" algn="l"/>
              </a:tabLst>
            </a:pPr>
            <a:r>
              <a:rPr lang="en-US" sz="2400" spc="-5" dirty="0">
                <a:latin typeface="Arial"/>
                <a:cs typeface="Arial"/>
              </a:rPr>
              <a:t>–</a:t>
            </a:r>
            <a:r>
              <a:rPr lang="en-US" sz="2400" spc="-80" dirty="0">
                <a:latin typeface="Arial"/>
                <a:cs typeface="Arial"/>
              </a:rPr>
              <a:t> </a:t>
            </a:r>
            <a:r>
              <a:rPr lang="en-US" sz="2400" spc="-10" dirty="0">
                <a:cs typeface="Calibri"/>
              </a:rPr>
              <a:t>Th</a:t>
            </a:r>
            <a:r>
              <a:rPr lang="en-US" sz="2400" spc="-5" dirty="0">
                <a:cs typeface="Calibri"/>
              </a:rPr>
              <a:t>e</a:t>
            </a:r>
            <a:r>
              <a:rPr lang="en-US" sz="2400" dirty="0">
                <a:cs typeface="Calibri"/>
              </a:rPr>
              <a:t>	</a:t>
            </a:r>
            <a:r>
              <a:rPr lang="en-US" sz="2400" spc="-10" dirty="0">
                <a:cs typeface="Calibri"/>
              </a:rPr>
              <a:t>d</a:t>
            </a:r>
            <a:r>
              <a:rPr lang="en-US" sz="2400" spc="-25" dirty="0">
                <a:cs typeface="Calibri"/>
              </a:rPr>
              <a:t>i</a:t>
            </a:r>
            <a:r>
              <a:rPr lang="en-US" sz="2400" spc="-35" dirty="0">
                <a:cs typeface="Calibri"/>
              </a:rPr>
              <a:t>f</a:t>
            </a:r>
            <a:r>
              <a:rPr lang="en-US" sz="2400" spc="-80" dirty="0">
                <a:cs typeface="Calibri"/>
              </a:rPr>
              <a:t>f</a:t>
            </a:r>
            <a:r>
              <a:rPr lang="en-US" sz="2400" spc="-5" dirty="0">
                <a:cs typeface="Calibri"/>
              </a:rPr>
              <a:t>e</a:t>
            </a:r>
            <a:r>
              <a:rPr lang="en-US" sz="2400" spc="-50" dirty="0">
                <a:cs typeface="Calibri"/>
              </a:rPr>
              <a:t>r</a:t>
            </a:r>
            <a:r>
              <a:rPr lang="en-US" sz="2400" spc="-5" dirty="0">
                <a:cs typeface="Calibri"/>
              </a:rPr>
              <a:t>ence</a:t>
            </a:r>
            <a:r>
              <a:rPr lang="en-US" sz="2400" dirty="0">
                <a:cs typeface="Calibri"/>
              </a:rPr>
              <a:t>	</a:t>
            </a:r>
            <a:r>
              <a:rPr lang="en-US" sz="2400" spc="-10" dirty="0">
                <a:cs typeface="Calibri"/>
              </a:rPr>
              <a:t>b</a:t>
            </a:r>
            <a:r>
              <a:rPr lang="en-US" sz="2400" spc="-30" dirty="0">
                <a:cs typeface="Calibri"/>
              </a:rPr>
              <a:t>e</a:t>
            </a:r>
            <a:r>
              <a:rPr lang="en-US" sz="2400" spc="-5" dirty="0">
                <a:cs typeface="Calibri"/>
              </a:rPr>
              <a:t>t</a:t>
            </a:r>
            <a:r>
              <a:rPr lang="en-US" sz="2400" spc="-30" dirty="0">
                <a:cs typeface="Calibri"/>
              </a:rPr>
              <a:t>w</a:t>
            </a:r>
            <a:r>
              <a:rPr lang="en-US" sz="2400" spc="-5" dirty="0">
                <a:cs typeface="Calibri"/>
              </a:rPr>
              <a:t>een</a:t>
            </a:r>
            <a:r>
              <a:rPr lang="en-US" sz="2400" dirty="0">
                <a:cs typeface="Calibri"/>
              </a:rPr>
              <a:t>	</a:t>
            </a:r>
            <a:r>
              <a:rPr lang="en-US" sz="2400" spc="-5" dirty="0">
                <a:cs typeface="Calibri"/>
              </a:rPr>
              <a:t>the</a:t>
            </a:r>
            <a:r>
              <a:rPr lang="en-US" sz="2400" dirty="0">
                <a:cs typeface="Calibri"/>
              </a:rPr>
              <a:t>	</a:t>
            </a:r>
            <a:r>
              <a:rPr lang="en-US" sz="2400" spc="-10" dirty="0">
                <a:cs typeface="Calibri"/>
              </a:rPr>
              <a:t>h</a:t>
            </a:r>
            <a:r>
              <a:rPr lang="en-US" sz="2400" spc="-25" dirty="0">
                <a:cs typeface="Calibri"/>
              </a:rPr>
              <a:t>i</a:t>
            </a:r>
            <a:r>
              <a:rPr lang="en-US" sz="2400" spc="-5" dirty="0">
                <a:cs typeface="Calibri"/>
              </a:rPr>
              <a:t>ghe</a:t>
            </a:r>
            <a:r>
              <a:rPr lang="en-US" sz="2400" spc="-35" dirty="0">
                <a:cs typeface="Calibri"/>
              </a:rPr>
              <a:t>s</a:t>
            </a:r>
            <a:r>
              <a:rPr lang="en-US" sz="2400" spc="-5" dirty="0">
                <a:cs typeface="Calibri"/>
              </a:rPr>
              <a:t>t</a:t>
            </a:r>
            <a:r>
              <a:rPr lang="en-US" sz="2400" dirty="0">
                <a:cs typeface="Calibri"/>
              </a:rPr>
              <a:t>	</a:t>
            </a:r>
            <a:r>
              <a:rPr lang="en-US" sz="2400" spc="-35" dirty="0">
                <a:cs typeface="Calibri"/>
              </a:rPr>
              <a:t>t</a:t>
            </a:r>
            <a:r>
              <a:rPr lang="en-US" sz="2400" spc="-5" dirty="0">
                <a:cs typeface="Calibri"/>
              </a:rPr>
              <a:t>o</a:t>
            </a:r>
            <a:r>
              <a:rPr lang="en-US" sz="2400" dirty="0">
                <a:cs typeface="Calibri"/>
              </a:rPr>
              <a:t>	</a:t>
            </a:r>
            <a:r>
              <a:rPr lang="en-US" sz="2400" spc="-5" dirty="0">
                <a:cs typeface="Calibri"/>
              </a:rPr>
              <a:t>l</a:t>
            </a:r>
            <a:r>
              <a:rPr lang="en-US" sz="2400" spc="-25" dirty="0">
                <a:cs typeface="Calibri"/>
              </a:rPr>
              <a:t>ow</a:t>
            </a:r>
            <a:r>
              <a:rPr lang="en-US" sz="2400" spc="-5" dirty="0">
                <a:cs typeface="Calibri"/>
              </a:rPr>
              <a:t>e</a:t>
            </a:r>
            <a:r>
              <a:rPr lang="en-US" sz="2400" spc="-45" dirty="0">
                <a:cs typeface="Calibri"/>
              </a:rPr>
              <a:t>s</a:t>
            </a:r>
            <a:r>
              <a:rPr lang="en-US" sz="2400" spc="-5" dirty="0">
                <a:cs typeface="Calibri"/>
              </a:rPr>
              <a:t>t  </a:t>
            </a:r>
            <a:r>
              <a:rPr lang="en-US" sz="2400" spc="-10" dirty="0">
                <a:cs typeface="Calibri"/>
              </a:rPr>
              <a:t>value </a:t>
            </a:r>
            <a:r>
              <a:rPr lang="en-US" sz="2400" spc="-5" dirty="0">
                <a:cs typeface="Calibri"/>
              </a:rPr>
              <a:t>the </a:t>
            </a:r>
            <a:r>
              <a:rPr lang="en-US" sz="2400" spc="-10" dirty="0">
                <a:cs typeface="Calibri"/>
              </a:rPr>
              <a:t>signal can</a:t>
            </a:r>
            <a:r>
              <a:rPr lang="en-US" sz="2400" spc="30" dirty="0">
                <a:cs typeface="Calibri"/>
              </a:rPr>
              <a:t> </a:t>
            </a:r>
            <a:r>
              <a:rPr lang="en-US" sz="2400" spc="-25" dirty="0">
                <a:cs typeface="Calibri"/>
              </a:rPr>
              <a:t>takes</a:t>
            </a:r>
            <a:r>
              <a:rPr lang="en-US" sz="2400" spc="-25" dirty="0" smtClean="0">
                <a:cs typeface="Calibri"/>
              </a:rPr>
              <a:t>.</a:t>
            </a:r>
          </a:p>
          <a:p>
            <a:pPr marL="756285" marR="5080" indent="-287020" algn="just">
              <a:spcBef>
                <a:spcPts val="690"/>
              </a:spcBef>
              <a:tabLst>
                <a:tab pos="1501775" algn="l"/>
                <a:tab pos="3167380" algn="l"/>
                <a:tab pos="4646295" algn="l"/>
                <a:tab pos="5337810" algn="l"/>
                <a:tab pos="6598284" algn="l"/>
                <a:tab pos="7109459" algn="l"/>
              </a:tabLst>
            </a:pPr>
            <a:endParaRPr lang="en-US" sz="2400" dirty="0">
              <a:cs typeface="Calibri"/>
            </a:endParaRPr>
          </a:p>
          <a:p>
            <a:pPr marL="355600" indent="-342900" algn="just">
              <a:buFont typeface="Arial"/>
              <a:buChar char="•"/>
              <a:tabLst>
                <a:tab pos="354965" algn="l"/>
                <a:tab pos="355600" algn="l"/>
              </a:tabLst>
            </a:pPr>
            <a:endParaRPr lang="en-US" sz="2400" spc="-5" dirty="0">
              <a:cs typeface="Calibri"/>
            </a:endParaRPr>
          </a:p>
          <a:p>
            <a:pPr marL="355600" indent="-342900" algn="just">
              <a:buFont typeface="Arial"/>
              <a:buChar char="•"/>
              <a:tabLst>
                <a:tab pos="354965" algn="l"/>
                <a:tab pos="355600" algn="l"/>
              </a:tabLst>
            </a:pPr>
            <a:endParaRPr lang="en-US" sz="2400" spc="-5" dirty="0" smtClean="0">
              <a:cs typeface="Calibri"/>
            </a:endParaRPr>
          </a:p>
          <a:p>
            <a:pPr marL="355600" indent="-342900" algn="just">
              <a:buFont typeface="Arial"/>
              <a:buChar char="•"/>
              <a:tabLst>
                <a:tab pos="354965" algn="l"/>
                <a:tab pos="355600" algn="l"/>
              </a:tabLst>
            </a:pPr>
            <a:endParaRPr lang="en-US" sz="2400" spc="-5" dirty="0">
              <a:cs typeface="Calibri"/>
            </a:endParaRPr>
          </a:p>
          <a:p>
            <a:pPr marL="355600" indent="-342900" algn="just">
              <a:buFont typeface="Arial"/>
              <a:buChar char="•"/>
              <a:tabLst>
                <a:tab pos="354965" algn="l"/>
                <a:tab pos="355600" algn="l"/>
              </a:tabLst>
            </a:pPr>
            <a:endParaRPr lang="en-US" sz="2400" spc="-5" dirty="0" smtClean="0">
              <a:cs typeface="Calibri"/>
            </a:endParaRPr>
          </a:p>
          <a:p>
            <a:pPr marL="355600" indent="-342900" algn="just">
              <a:buFont typeface="Arial"/>
              <a:buChar char="•"/>
              <a:tabLst>
                <a:tab pos="354965" algn="l"/>
                <a:tab pos="355600" algn="l"/>
              </a:tabLst>
            </a:pPr>
            <a:endParaRPr lang="en-US" sz="2400" spc="-5" dirty="0">
              <a:cs typeface="Calibri"/>
            </a:endParaRPr>
          </a:p>
          <a:p>
            <a:pPr marL="355600" indent="-342900" algn="just">
              <a:buFont typeface="Arial"/>
              <a:buChar char="•"/>
              <a:tabLst>
                <a:tab pos="354965" algn="l"/>
                <a:tab pos="355600" algn="l"/>
              </a:tabLst>
            </a:pPr>
            <a:endParaRPr lang="en-US" sz="2400" spc="-5" dirty="0" smtClean="0">
              <a:cs typeface="Calibri"/>
            </a:endParaRPr>
          </a:p>
          <a:p>
            <a:pPr marL="355600" indent="-342900" algn="just">
              <a:buFont typeface="Arial"/>
              <a:buChar char="•"/>
              <a:tabLst>
                <a:tab pos="354965" algn="l"/>
                <a:tab pos="355600" algn="l"/>
              </a:tabLst>
            </a:pPr>
            <a:endParaRPr lang="en-US" sz="2400" spc="-5" dirty="0">
              <a:cs typeface="Calibri"/>
            </a:endParaRPr>
          </a:p>
          <a:p>
            <a:pPr marL="355600" indent="-342900" algn="just">
              <a:buFont typeface="Arial"/>
              <a:buChar char="•"/>
              <a:tabLst>
                <a:tab pos="354965" algn="l"/>
                <a:tab pos="355600" algn="l"/>
              </a:tabLst>
            </a:pPr>
            <a:endParaRPr sz="2400" dirty="0"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778060" y="3515932"/>
            <a:ext cx="4876969" cy="292994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83959518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62200" y="682619"/>
            <a:ext cx="7477259" cy="690574"/>
          </a:xfrm>
          <a:prstGeom prst="rect">
            <a:avLst/>
          </a:prstGeom>
        </p:spPr>
        <p:txBody>
          <a:bodyPr vert="horz" wrap="square" lIns="0" tIns="13335" rIns="0" bIns="0" rtlCol="0" anchor="ctr">
            <a:spAutoFit/>
          </a:bodyPr>
          <a:lstStyle/>
          <a:p>
            <a:pPr marL="15875" algn="ctr">
              <a:lnSpc>
                <a:spcPct val="100000"/>
              </a:lnSpc>
              <a:spcBef>
                <a:spcPts val="105"/>
              </a:spcBef>
            </a:pPr>
            <a:r>
              <a:rPr dirty="0">
                <a:latin typeface="+mn-lt"/>
              </a:rPr>
              <a:t>Qua</a:t>
            </a:r>
            <a:r>
              <a:rPr spc="-25" dirty="0">
                <a:latin typeface="+mn-lt"/>
              </a:rPr>
              <a:t>n</a:t>
            </a:r>
            <a:r>
              <a:rPr dirty="0">
                <a:latin typeface="+mn-lt"/>
              </a:rPr>
              <a:t>ti</a:t>
            </a:r>
            <a:r>
              <a:rPr spc="-75" dirty="0">
                <a:latin typeface="+mn-lt"/>
              </a:rPr>
              <a:t>z</a:t>
            </a:r>
            <a:r>
              <a:rPr spc="-35" dirty="0">
                <a:latin typeface="+mn-lt"/>
              </a:rPr>
              <a:t>a</a:t>
            </a:r>
            <a:r>
              <a:rPr dirty="0">
                <a:latin typeface="+mn-lt"/>
              </a:rPr>
              <a:t>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107583" y="1572514"/>
            <a:ext cx="9453093" cy="4712444"/>
          </a:xfrm>
          <a:prstGeom prst="rect">
            <a:avLst/>
          </a:prstGeom>
        </p:spPr>
        <p:txBody>
          <a:bodyPr vert="horz" wrap="square" lIns="0" tIns="52705" rIns="0" bIns="0" rtlCol="0">
            <a:spAutoFit/>
          </a:bodyPr>
          <a:lstStyle/>
          <a:p>
            <a:pPr marL="406400" marR="188595" indent="-342900" algn="just">
              <a:lnSpc>
                <a:spcPct val="90000"/>
              </a:lnSpc>
              <a:spcBef>
                <a:spcPts val="415"/>
              </a:spcBef>
              <a:buFont typeface="Arial"/>
              <a:buChar char="•"/>
              <a:tabLst>
                <a:tab pos="405765" algn="l"/>
                <a:tab pos="406400" algn="l"/>
              </a:tabLst>
            </a:pPr>
            <a:r>
              <a:rPr sz="2800" dirty="0">
                <a:latin typeface="Calibri"/>
                <a:cs typeface="Calibri"/>
              </a:rPr>
              <a:t>In the </a:t>
            </a:r>
            <a:r>
              <a:rPr sz="2800" spc="-10" dirty="0">
                <a:latin typeface="Calibri"/>
                <a:cs typeface="Calibri"/>
              </a:rPr>
              <a:t>Quantization process, </a:t>
            </a:r>
            <a:r>
              <a:rPr sz="2800" dirty="0">
                <a:latin typeface="Calibri"/>
                <a:cs typeface="Calibri"/>
              </a:rPr>
              <a:t>the </a:t>
            </a:r>
            <a:r>
              <a:rPr sz="2800" spc="-5" dirty="0">
                <a:latin typeface="Calibri"/>
                <a:cs typeface="Calibri"/>
              </a:rPr>
              <a:t>dynamic </a:t>
            </a:r>
            <a:r>
              <a:rPr sz="2800" spc="-15" dirty="0">
                <a:latin typeface="Calibri"/>
                <a:cs typeface="Calibri"/>
              </a:rPr>
              <a:t>range </a:t>
            </a:r>
            <a:r>
              <a:rPr sz="2800" spc="-5" dirty="0">
                <a:latin typeface="Calibri"/>
                <a:cs typeface="Calibri"/>
              </a:rPr>
              <a:t>of </a:t>
            </a:r>
            <a:r>
              <a:rPr sz="2800" dirty="0">
                <a:latin typeface="Calibri"/>
                <a:cs typeface="Calibri"/>
              </a:rPr>
              <a:t>a  </a:t>
            </a:r>
            <a:r>
              <a:rPr sz="2800" spc="-5" dirty="0">
                <a:latin typeface="Calibri"/>
                <a:cs typeface="Calibri"/>
              </a:rPr>
              <a:t>signal </a:t>
            </a:r>
            <a:r>
              <a:rPr sz="2800" dirty="0">
                <a:latin typeface="Calibri"/>
                <a:cs typeface="Calibri"/>
              </a:rPr>
              <a:t>is </a:t>
            </a:r>
            <a:r>
              <a:rPr sz="2800" spc="-5" dirty="0">
                <a:latin typeface="Calibri"/>
                <a:cs typeface="Calibri"/>
              </a:rPr>
              <a:t>divided </a:t>
            </a:r>
            <a:r>
              <a:rPr sz="2800" spc="-10" dirty="0">
                <a:latin typeface="Calibri"/>
                <a:cs typeface="Calibri"/>
              </a:rPr>
              <a:t>into </a:t>
            </a:r>
            <a:r>
              <a:rPr sz="2800" dirty="0">
                <a:latin typeface="Calibri"/>
                <a:cs typeface="Calibri"/>
              </a:rPr>
              <a:t>L </a:t>
            </a:r>
            <a:r>
              <a:rPr lang="en-US" sz="2800" dirty="0" smtClean="0">
                <a:latin typeface="Calibri"/>
                <a:cs typeface="Calibri"/>
              </a:rPr>
              <a:t>number of </a:t>
            </a:r>
            <a:r>
              <a:rPr sz="2800" spc="-5" dirty="0" smtClean="0">
                <a:latin typeface="Calibri"/>
                <a:cs typeface="Calibri"/>
              </a:rPr>
              <a:t>amplitude </a:t>
            </a:r>
            <a:r>
              <a:rPr sz="2800" spc="-10" dirty="0">
                <a:latin typeface="Calibri"/>
                <a:cs typeface="Calibri"/>
              </a:rPr>
              <a:t>levels </a:t>
            </a:r>
            <a:r>
              <a:rPr sz="2800" spc="-5" dirty="0">
                <a:latin typeface="Calibri"/>
                <a:cs typeface="Calibri"/>
              </a:rPr>
              <a:t>denoted by </a:t>
            </a:r>
            <a:r>
              <a:rPr sz="2800" i="1" dirty="0">
                <a:latin typeface="Calibri"/>
                <a:cs typeface="Calibri"/>
              </a:rPr>
              <a:t>m</a:t>
            </a:r>
            <a:r>
              <a:rPr sz="2800" i="1" baseline="-21241" dirty="0">
                <a:latin typeface="Calibri"/>
                <a:cs typeface="Calibri"/>
              </a:rPr>
              <a:t>k, </a:t>
            </a:r>
            <a:r>
              <a:rPr sz="2800" i="1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where </a:t>
            </a:r>
            <a:r>
              <a:rPr sz="2800" i="1" dirty="0">
                <a:latin typeface="Calibri"/>
                <a:cs typeface="Calibri"/>
              </a:rPr>
              <a:t>k = 1, 2, 3, </a:t>
            </a:r>
            <a:r>
              <a:rPr sz="2800" i="1" spc="-5" dirty="0">
                <a:latin typeface="Calibri"/>
                <a:cs typeface="Calibri"/>
              </a:rPr>
              <a:t>..</a:t>
            </a:r>
            <a:r>
              <a:rPr sz="2800" i="1" spc="-55" dirty="0">
                <a:latin typeface="Calibri"/>
                <a:cs typeface="Calibri"/>
              </a:rPr>
              <a:t> </a:t>
            </a:r>
            <a:r>
              <a:rPr sz="2800" i="1" dirty="0">
                <a:latin typeface="Calibri"/>
                <a:cs typeface="Calibri"/>
              </a:rPr>
              <a:t>L</a:t>
            </a:r>
            <a:endParaRPr sz="2800" dirty="0">
              <a:latin typeface="Calibri"/>
              <a:cs typeface="Calibri"/>
            </a:endParaRPr>
          </a:p>
          <a:p>
            <a:pPr marL="406400" indent="-342900" algn="just">
              <a:spcBef>
                <a:spcPts val="310"/>
              </a:spcBef>
              <a:buFont typeface="Arial"/>
              <a:buChar char="•"/>
              <a:tabLst>
                <a:tab pos="405765" algn="l"/>
                <a:tab pos="406400" algn="l"/>
              </a:tabLst>
            </a:pPr>
            <a:r>
              <a:rPr sz="2800" dirty="0">
                <a:latin typeface="Calibri"/>
                <a:cs typeface="Calibri"/>
              </a:rPr>
              <a:t>L is an </a:t>
            </a:r>
            <a:r>
              <a:rPr sz="2800" spc="-10" dirty="0">
                <a:latin typeface="Calibri"/>
                <a:cs typeface="Calibri"/>
              </a:rPr>
              <a:t>integer power </a:t>
            </a:r>
            <a:r>
              <a:rPr sz="2800" spc="-5" dirty="0">
                <a:latin typeface="Calibri"/>
                <a:cs typeface="Calibri"/>
              </a:rPr>
              <a:t>of</a:t>
            </a:r>
            <a:r>
              <a:rPr sz="2800" spc="-5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2</a:t>
            </a:r>
          </a:p>
          <a:p>
            <a:pPr marL="1206500" lvl="1" indent="-229235" algn="just">
              <a:spcBef>
                <a:spcPts val="295"/>
              </a:spcBef>
              <a:buFont typeface="Arial"/>
              <a:buChar char="•"/>
              <a:tabLst>
                <a:tab pos="1206500" algn="l"/>
                <a:tab pos="1207135" algn="l"/>
              </a:tabLst>
            </a:pPr>
            <a:r>
              <a:rPr sz="2800" spc="-5" dirty="0">
                <a:latin typeface="Calibri"/>
                <a:cs typeface="Calibri"/>
              </a:rPr>
              <a:t>L =</a:t>
            </a:r>
            <a:r>
              <a:rPr sz="2800" spc="-9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2</a:t>
            </a:r>
            <a:r>
              <a:rPr sz="2800" baseline="24904" dirty="0">
                <a:latin typeface="Calibri"/>
                <a:cs typeface="Calibri"/>
              </a:rPr>
              <a:t>k</a:t>
            </a:r>
          </a:p>
          <a:p>
            <a:pPr marL="1206500" marR="68580" lvl="1" indent="-228600" algn="just">
              <a:lnSpc>
                <a:spcPts val="2380"/>
              </a:lnSpc>
              <a:spcBef>
                <a:spcPts val="560"/>
              </a:spcBef>
              <a:buFont typeface="Arial"/>
              <a:buChar char="•"/>
              <a:tabLst>
                <a:tab pos="1206500" algn="l"/>
                <a:tab pos="1207135" algn="l"/>
              </a:tabLst>
            </a:pPr>
            <a:r>
              <a:rPr sz="2800" spc="-5" dirty="0">
                <a:latin typeface="Calibri"/>
                <a:cs typeface="Calibri"/>
              </a:rPr>
              <a:t>K is the </a:t>
            </a:r>
            <a:r>
              <a:rPr sz="2800" spc="-10" dirty="0">
                <a:latin typeface="Calibri"/>
                <a:cs typeface="Calibri"/>
              </a:rPr>
              <a:t>number </a:t>
            </a:r>
            <a:r>
              <a:rPr sz="2800" spc="-5" dirty="0">
                <a:latin typeface="Calibri"/>
                <a:cs typeface="Calibri"/>
              </a:rPr>
              <a:t>of </a:t>
            </a:r>
            <a:r>
              <a:rPr sz="2800" spc="-10" dirty="0">
                <a:latin typeface="Calibri"/>
                <a:cs typeface="Calibri"/>
              </a:rPr>
              <a:t>bits needed </a:t>
            </a:r>
            <a:r>
              <a:rPr sz="2800" spc="-20" dirty="0">
                <a:latin typeface="Calibri"/>
                <a:cs typeface="Calibri"/>
              </a:rPr>
              <a:t>to </a:t>
            </a:r>
            <a:r>
              <a:rPr sz="2800" spc="-15" dirty="0">
                <a:latin typeface="Calibri"/>
                <a:cs typeface="Calibri"/>
              </a:rPr>
              <a:t>represent </a:t>
            </a:r>
            <a:r>
              <a:rPr sz="2800" spc="-5" dirty="0">
                <a:latin typeface="Calibri"/>
                <a:cs typeface="Calibri"/>
              </a:rPr>
              <a:t>the amplitude  </a:t>
            </a:r>
            <a:r>
              <a:rPr sz="2800" spc="-10" dirty="0">
                <a:latin typeface="Calibri"/>
                <a:cs typeface="Calibri"/>
              </a:rPr>
              <a:t>level.</a:t>
            </a:r>
            <a:endParaRPr sz="2800" dirty="0">
              <a:latin typeface="Calibri"/>
              <a:cs typeface="Calibri"/>
            </a:endParaRPr>
          </a:p>
          <a:p>
            <a:pPr marL="406400" indent="-342900" algn="just">
              <a:spcBef>
                <a:spcPts val="245"/>
              </a:spcBef>
              <a:buFont typeface="Arial"/>
              <a:buChar char="•"/>
              <a:tabLst>
                <a:tab pos="405765" algn="l"/>
                <a:tab pos="406400" algn="l"/>
              </a:tabLst>
            </a:pPr>
            <a:r>
              <a:rPr sz="2800" spc="-15" dirty="0">
                <a:latin typeface="Calibri"/>
                <a:cs typeface="Calibri"/>
              </a:rPr>
              <a:t>For</a:t>
            </a:r>
            <a:r>
              <a:rPr sz="2800" spc="-10" dirty="0">
                <a:latin typeface="Calibri"/>
                <a:cs typeface="Calibri"/>
              </a:rPr>
              <a:t> example:</a:t>
            </a:r>
            <a:endParaRPr sz="2800" dirty="0">
              <a:latin typeface="Calibri"/>
              <a:cs typeface="Calibri"/>
            </a:endParaRPr>
          </a:p>
          <a:p>
            <a:pPr marL="807085" indent="-287020" algn="just">
              <a:spcBef>
                <a:spcPts val="295"/>
              </a:spcBef>
              <a:buFont typeface="Arial"/>
              <a:buChar char="–"/>
              <a:tabLst>
                <a:tab pos="807720" algn="l"/>
              </a:tabLst>
            </a:pPr>
            <a:r>
              <a:rPr sz="2800" dirty="0">
                <a:latin typeface="Calibri"/>
                <a:cs typeface="Calibri"/>
              </a:rPr>
              <a:t>If </a:t>
            </a:r>
            <a:r>
              <a:rPr sz="2800" spc="-15" dirty="0">
                <a:latin typeface="Calibri"/>
                <a:cs typeface="Calibri"/>
              </a:rPr>
              <a:t>we </a:t>
            </a:r>
            <a:r>
              <a:rPr sz="2800" spc="-5" dirty="0">
                <a:latin typeface="Calibri"/>
                <a:cs typeface="Calibri"/>
              </a:rPr>
              <a:t>divide </a:t>
            </a:r>
            <a:r>
              <a:rPr sz="2800" dirty="0">
                <a:latin typeface="Calibri"/>
                <a:cs typeface="Calibri"/>
              </a:rPr>
              <a:t>the </a:t>
            </a:r>
            <a:r>
              <a:rPr sz="2800" spc="-5" dirty="0">
                <a:latin typeface="Calibri"/>
                <a:cs typeface="Calibri"/>
              </a:rPr>
              <a:t>dynamic </a:t>
            </a:r>
            <a:r>
              <a:rPr sz="2800" spc="-15" dirty="0">
                <a:latin typeface="Calibri"/>
                <a:cs typeface="Calibri"/>
              </a:rPr>
              <a:t>range into </a:t>
            </a:r>
            <a:r>
              <a:rPr sz="2800" dirty="0">
                <a:latin typeface="Calibri"/>
                <a:cs typeface="Calibri"/>
              </a:rPr>
              <a:t>8</a:t>
            </a:r>
            <a:r>
              <a:rPr sz="2800" spc="-1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levels,</a:t>
            </a:r>
            <a:endParaRPr sz="2800" dirty="0">
              <a:latin typeface="Calibri"/>
              <a:cs typeface="Calibri"/>
            </a:endParaRPr>
          </a:p>
          <a:p>
            <a:pPr marL="1206500" lvl="1" indent="-229235" algn="just">
              <a:spcBef>
                <a:spcPts val="285"/>
              </a:spcBef>
              <a:buFont typeface="Arial"/>
              <a:buChar char="•"/>
              <a:tabLst>
                <a:tab pos="1206500" algn="l"/>
                <a:tab pos="1207135" algn="l"/>
              </a:tabLst>
            </a:pPr>
            <a:r>
              <a:rPr sz="2800" spc="-5" dirty="0">
                <a:latin typeface="Calibri"/>
                <a:cs typeface="Calibri"/>
              </a:rPr>
              <a:t>L = 8 =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5" dirty="0">
                <a:latin typeface="Calibri"/>
                <a:cs typeface="Calibri"/>
              </a:rPr>
              <a:t>2</a:t>
            </a:r>
            <a:r>
              <a:rPr sz="2800" spc="7" baseline="24904" dirty="0">
                <a:latin typeface="Calibri"/>
                <a:cs typeface="Calibri"/>
              </a:rPr>
              <a:t>3</a:t>
            </a:r>
            <a:endParaRPr sz="2800" baseline="24904" dirty="0">
              <a:latin typeface="Calibri"/>
              <a:cs typeface="Calibri"/>
            </a:endParaRPr>
          </a:p>
          <a:p>
            <a:pPr marL="807085" indent="-287020" algn="just">
              <a:spcBef>
                <a:spcPts val="270"/>
              </a:spcBef>
              <a:buFont typeface="Arial"/>
              <a:buChar char="–"/>
              <a:tabLst>
                <a:tab pos="807720" algn="l"/>
              </a:tabLst>
            </a:pPr>
            <a:r>
              <a:rPr sz="2800" spc="-45" dirty="0">
                <a:latin typeface="Calibri"/>
                <a:cs typeface="Calibri"/>
              </a:rPr>
              <a:t>We </a:t>
            </a:r>
            <a:r>
              <a:rPr sz="2800" spc="-5" dirty="0">
                <a:latin typeface="Calibri"/>
                <a:cs typeface="Calibri"/>
              </a:rPr>
              <a:t>need </a:t>
            </a:r>
            <a:r>
              <a:rPr sz="2800" dirty="0">
                <a:latin typeface="Calibri"/>
                <a:cs typeface="Calibri"/>
              </a:rPr>
              <a:t>3 </a:t>
            </a:r>
            <a:r>
              <a:rPr sz="2800" spc="-5" dirty="0">
                <a:latin typeface="Calibri"/>
                <a:cs typeface="Calibri"/>
              </a:rPr>
              <a:t>bits </a:t>
            </a:r>
            <a:r>
              <a:rPr sz="2800" spc="-15" dirty="0">
                <a:latin typeface="Calibri"/>
                <a:cs typeface="Calibri"/>
              </a:rPr>
              <a:t>to </a:t>
            </a:r>
            <a:r>
              <a:rPr sz="2800" spc="-10" dirty="0">
                <a:latin typeface="Calibri"/>
                <a:cs typeface="Calibri"/>
              </a:rPr>
              <a:t>represent </a:t>
            </a:r>
            <a:r>
              <a:rPr sz="2800" dirty="0">
                <a:latin typeface="Calibri"/>
                <a:cs typeface="Calibri"/>
              </a:rPr>
              <a:t>each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level.</a:t>
            </a:r>
            <a:endParaRPr sz="28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2826448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62200" y="682619"/>
            <a:ext cx="7271197" cy="690574"/>
          </a:xfrm>
          <a:prstGeom prst="rect">
            <a:avLst/>
          </a:prstGeom>
        </p:spPr>
        <p:txBody>
          <a:bodyPr vert="horz" wrap="square" lIns="0" tIns="13335" rIns="0" bIns="0" rtlCol="0" anchor="ctr">
            <a:spAutoFit/>
          </a:bodyPr>
          <a:lstStyle/>
          <a:p>
            <a:pPr marL="15875" algn="ctr">
              <a:lnSpc>
                <a:spcPct val="100000"/>
              </a:lnSpc>
              <a:spcBef>
                <a:spcPts val="105"/>
              </a:spcBef>
            </a:pPr>
            <a:r>
              <a:rPr dirty="0">
                <a:latin typeface="+mn-lt"/>
              </a:rPr>
              <a:t>Qua</a:t>
            </a:r>
            <a:r>
              <a:rPr spc="-25" dirty="0">
                <a:latin typeface="+mn-lt"/>
              </a:rPr>
              <a:t>n</a:t>
            </a:r>
            <a:r>
              <a:rPr dirty="0">
                <a:latin typeface="+mn-lt"/>
              </a:rPr>
              <a:t>ti</a:t>
            </a:r>
            <a:r>
              <a:rPr spc="-75" dirty="0">
                <a:latin typeface="+mn-lt"/>
              </a:rPr>
              <a:t>z</a:t>
            </a:r>
            <a:r>
              <a:rPr spc="-35" dirty="0">
                <a:latin typeface="+mn-lt"/>
              </a:rPr>
              <a:t>a</a:t>
            </a:r>
            <a:r>
              <a:rPr dirty="0">
                <a:latin typeface="+mn-lt"/>
              </a:rPr>
              <a:t>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249250" y="1514557"/>
            <a:ext cx="9762186" cy="1558759"/>
          </a:xfrm>
          <a:prstGeom prst="rect">
            <a:avLst/>
          </a:prstGeom>
        </p:spPr>
        <p:txBody>
          <a:bodyPr vert="horz" wrap="square" lIns="0" tIns="113664" rIns="0" bIns="0" rtlCol="0">
            <a:spAutoFit/>
          </a:bodyPr>
          <a:lstStyle/>
          <a:p>
            <a:pPr marL="355600" indent="-342900">
              <a:spcBef>
                <a:spcPts val="894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10" dirty="0">
                <a:latin typeface="Calibri"/>
                <a:cs typeface="Calibri"/>
              </a:rPr>
              <a:t>Example:</a:t>
            </a:r>
            <a:endParaRPr sz="3200" dirty="0">
              <a:latin typeface="Calibri"/>
              <a:cs typeface="Calibri"/>
            </a:endParaRPr>
          </a:p>
          <a:p>
            <a:pPr marL="756285" marR="5080" indent="-287020" algn="just">
              <a:spcBef>
                <a:spcPts val="690"/>
              </a:spcBef>
            </a:pPr>
            <a:r>
              <a:rPr sz="2800" spc="-5" dirty="0">
                <a:latin typeface="Arial"/>
                <a:cs typeface="Arial"/>
              </a:rPr>
              <a:t>– </a:t>
            </a:r>
            <a:r>
              <a:rPr sz="2800" spc="-5" dirty="0">
                <a:latin typeface="Calibri"/>
                <a:cs typeface="Calibri"/>
              </a:rPr>
              <a:t>Suppose </a:t>
            </a:r>
            <a:r>
              <a:rPr sz="2800" spc="-15" dirty="0">
                <a:latin typeface="Calibri"/>
                <a:cs typeface="Calibri"/>
              </a:rPr>
              <a:t>we </a:t>
            </a:r>
            <a:r>
              <a:rPr sz="2800" spc="-25" dirty="0">
                <a:latin typeface="Calibri"/>
                <a:cs typeface="Calibri"/>
              </a:rPr>
              <a:t>have </a:t>
            </a:r>
            <a:r>
              <a:rPr sz="2800" spc="-10" dirty="0">
                <a:latin typeface="Calibri"/>
                <a:cs typeface="Calibri"/>
              </a:rPr>
              <a:t>an </a:t>
            </a:r>
            <a:r>
              <a:rPr sz="2800" spc="-5" dirty="0">
                <a:latin typeface="Calibri"/>
                <a:cs typeface="Calibri"/>
              </a:rPr>
              <a:t>analog </a:t>
            </a:r>
            <a:r>
              <a:rPr sz="2800" spc="-10" dirty="0">
                <a:latin typeface="Calibri"/>
                <a:cs typeface="Calibri"/>
              </a:rPr>
              <a:t>signal </a:t>
            </a:r>
            <a:r>
              <a:rPr sz="2800" spc="-5" dirty="0">
                <a:latin typeface="Calibri"/>
                <a:cs typeface="Calibri"/>
              </a:rPr>
              <a:t>with the </a:t>
            </a:r>
            <a:r>
              <a:rPr sz="2800" spc="-10" dirty="0">
                <a:latin typeface="Calibri"/>
                <a:cs typeface="Calibri"/>
              </a:rPr>
              <a:t>values  between </a:t>
            </a:r>
            <a:r>
              <a:rPr sz="2800" spc="-5" dirty="0" smtClean="0">
                <a:latin typeface="Calibri"/>
                <a:cs typeface="Calibri"/>
              </a:rPr>
              <a:t>0</a:t>
            </a:r>
            <a:r>
              <a:rPr lang="en-US" sz="2800" spc="-5" dirty="0" smtClean="0">
                <a:latin typeface="Calibri"/>
                <a:cs typeface="Calibri"/>
              </a:rPr>
              <a:t> and</a:t>
            </a:r>
            <a:r>
              <a:rPr sz="2800" spc="-5" dirty="0" smtClean="0">
                <a:latin typeface="Calibri"/>
                <a:cs typeface="Calibri"/>
              </a:rPr>
              <a:t> </a:t>
            </a:r>
            <a:r>
              <a:rPr sz="2800" dirty="0" smtClean="0">
                <a:latin typeface="Calibri"/>
                <a:cs typeface="Calibri"/>
              </a:rPr>
              <a:t>10. </a:t>
            </a:r>
            <a:r>
              <a:rPr sz="2800" spc="-5" dirty="0">
                <a:latin typeface="Calibri"/>
                <a:cs typeface="Calibri"/>
              </a:rPr>
              <a:t>If </a:t>
            </a:r>
            <a:r>
              <a:rPr sz="2800" spc="-15" dirty="0">
                <a:latin typeface="Calibri"/>
                <a:cs typeface="Calibri"/>
              </a:rPr>
              <a:t>we </a:t>
            </a:r>
            <a:r>
              <a:rPr sz="2800" spc="-5" dirty="0">
                <a:latin typeface="Calibri"/>
                <a:cs typeface="Calibri"/>
              </a:rPr>
              <a:t>divide the </a:t>
            </a:r>
            <a:r>
              <a:rPr sz="2800" spc="-10" dirty="0">
                <a:latin typeface="Calibri"/>
                <a:cs typeface="Calibri"/>
              </a:rPr>
              <a:t>signal </a:t>
            </a:r>
            <a:r>
              <a:rPr sz="2800" spc="-20" dirty="0">
                <a:latin typeface="Calibri"/>
                <a:cs typeface="Calibri"/>
              </a:rPr>
              <a:t>into four  </a:t>
            </a:r>
            <a:r>
              <a:rPr sz="2800" spc="-10" dirty="0">
                <a:latin typeface="Calibri"/>
                <a:cs typeface="Calibri"/>
              </a:rPr>
              <a:t>levels. </a:t>
            </a:r>
            <a:r>
              <a:rPr sz="2800" spc="-65" dirty="0">
                <a:latin typeface="Calibri"/>
                <a:cs typeface="Calibri"/>
              </a:rPr>
              <a:t>We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25" dirty="0">
                <a:latin typeface="Calibri"/>
                <a:cs typeface="Calibri"/>
              </a:rPr>
              <a:t>have</a:t>
            </a:r>
            <a:endParaRPr sz="2800" dirty="0">
              <a:latin typeface="Calibri"/>
              <a:cs typeface="Calibri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2081607"/>
              </p:ext>
            </p:extLst>
          </p:nvPr>
        </p:nvGraphicFramePr>
        <p:xfrm>
          <a:off x="1989629" y="3657160"/>
          <a:ext cx="3033395" cy="166931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02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05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801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95519">
                <a:tc>
                  <a:txBody>
                    <a:bodyPr/>
                    <a:lstStyle/>
                    <a:p>
                      <a:pPr marL="260350" indent="-228600">
                        <a:lnSpc>
                          <a:spcPts val="2655"/>
                        </a:lnSpc>
                        <a:buFont typeface="Arial"/>
                        <a:buChar char="•"/>
                        <a:tabLst>
                          <a:tab pos="260350" algn="l"/>
                        </a:tabLst>
                      </a:pPr>
                      <a:r>
                        <a:rPr sz="2400" dirty="0">
                          <a:latin typeface="Calibri"/>
                          <a:cs typeface="Calibri"/>
                        </a:rPr>
                        <a:t>m1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43510">
                        <a:lnSpc>
                          <a:spcPts val="2655"/>
                        </a:lnSpc>
                      </a:pPr>
                      <a:r>
                        <a:rPr sz="2400" dirty="0">
                          <a:latin typeface="Wingdings"/>
                          <a:cs typeface="Wingdings"/>
                        </a:rPr>
                        <a:t></a:t>
                      </a:r>
                      <a:endParaRPr sz="2400">
                        <a:latin typeface="Wingdings"/>
                        <a:cs typeface="Wingdings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90805" algn="r">
                        <a:lnSpc>
                          <a:spcPts val="2655"/>
                        </a:lnSpc>
                        <a:tabLst>
                          <a:tab pos="527050" algn="l"/>
                        </a:tabLst>
                      </a:pPr>
                      <a:r>
                        <a:rPr sz="2400" dirty="0">
                          <a:latin typeface="Calibri"/>
                          <a:cs typeface="Calibri"/>
                        </a:rPr>
                        <a:t>[</a:t>
                      </a:r>
                      <a:r>
                        <a:rPr sz="24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0,	2.5</a:t>
                      </a:r>
                      <a:r>
                        <a:rPr sz="2400" spc="-1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]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8912">
                <a:tc>
                  <a:txBody>
                    <a:bodyPr/>
                    <a:lstStyle/>
                    <a:p>
                      <a:pPr marL="260350" indent="-228600">
                        <a:lnSpc>
                          <a:spcPct val="100000"/>
                        </a:lnSpc>
                        <a:spcBef>
                          <a:spcPts val="115"/>
                        </a:spcBef>
                        <a:buFont typeface="Arial"/>
                        <a:buChar char="•"/>
                        <a:tabLst>
                          <a:tab pos="260350" algn="l"/>
                        </a:tabLst>
                      </a:pPr>
                      <a:r>
                        <a:rPr sz="2400" dirty="0">
                          <a:latin typeface="Calibri"/>
                          <a:cs typeface="Calibri"/>
                        </a:rPr>
                        <a:t>m2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14605" marB="0"/>
                </a:tc>
                <a:tc>
                  <a:txBody>
                    <a:bodyPr/>
                    <a:lstStyle/>
                    <a:p>
                      <a:pPr marL="143510">
                        <a:lnSpc>
                          <a:spcPct val="100000"/>
                        </a:lnSpc>
                        <a:spcBef>
                          <a:spcPts val="115"/>
                        </a:spcBef>
                      </a:pPr>
                      <a:r>
                        <a:rPr sz="2400" dirty="0">
                          <a:latin typeface="Wingdings"/>
                          <a:cs typeface="Wingdings"/>
                        </a:rPr>
                        <a:t></a:t>
                      </a:r>
                      <a:endParaRPr sz="2400">
                        <a:latin typeface="Wingdings"/>
                        <a:cs typeface="Wingdings"/>
                      </a:endParaRPr>
                    </a:p>
                  </a:txBody>
                  <a:tcPr marL="0" marR="0" marT="14605" marB="0"/>
                </a:tc>
                <a:tc>
                  <a:txBody>
                    <a:bodyPr/>
                    <a:lstStyle/>
                    <a:p>
                      <a:pPr marR="90805" algn="r">
                        <a:lnSpc>
                          <a:spcPct val="100000"/>
                        </a:lnSpc>
                        <a:spcBef>
                          <a:spcPts val="115"/>
                        </a:spcBef>
                        <a:tabLst>
                          <a:tab pos="756920" algn="l"/>
                        </a:tabLst>
                      </a:pPr>
                      <a:r>
                        <a:rPr sz="2400" dirty="0">
                          <a:latin typeface="Calibri"/>
                          <a:cs typeface="Calibri"/>
                        </a:rPr>
                        <a:t>[</a:t>
                      </a:r>
                      <a:r>
                        <a:rPr sz="24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2.5,	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5</a:t>
                      </a:r>
                      <a:r>
                        <a:rPr sz="2400" spc="-1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]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1460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8964">
                <a:tc>
                  <a:txBody>
                    <a:bodyPr/>
                    <a:lstStyle/>
                    <a:p>
                      <a:pPr marL="260350" indent="-228600">
                        <a:lnSpc>
                          <a:spcPct val="100000"/>
                        </a:lnSpc>
                        <a:spcBef>
                          <a:spcPts val="115"/>
                        </a:spcBef>
                        <a:buFont typeface="Arial"/>
                        <a:buChar char="•"/>
                        <a:tabLst>
                          <a:tab pos="260350" algn="l"/>
                        </a:tabLst>
                      </a:pPr>
                      <a:r>
                        <a:rPr sz="2400" dirty="0">
                          <a:latin typeface="Calibri"/>
                          <a:cs typeface="Calibri"/>
                        </a:rPr>
                        <a:t>m3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14605" marB="0"/>
                </a:tc>
                <a:tc>
                  <a:txBody>
                    <a:bodyPr/>
                    <a:lstStyle/>
                    <a:p>
                      <a:pPr marL="143510">
                        <a:lnSpc>
                          <a:spcPct val="100000"/>
                        </a:lnSpc>
                        <a:spcBef>
                          <a:spcPts val="115"/>
                        </a:spcBef>
                      </a:pPr>
                      <a:r>
                        <a:rPr sz="2400" dirty="0">
                          <a:latin typeface="Wingdings"/>
                          <a:cs typeface="Wingdings"/>
                        </a:rPr>
                        <a:t></a:t>
                      </a:r>
                      <a:endParaRPr sz="2400">
                        <a:latin typeface="Wingdings"/>
                        <a:cs typeface="Wingdings"/>
                      </a:endParaRPr>
                    </a:p>
                  </a:txBody>
                  <a:tcPr marL="0" marR="0" marT="14605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115"/>
                        </a:spcBef>
                        <a:tabLst>
                          <a:tab pos="519430" algn="l"/>
                        </a:tabLst>
                      </a:pPr>
                      <a:r>
                        <a:rPr sz="2400" dirty="0">
                          <a:latin typeface="Calibri"/>
                          <a:cs typeface="Calibri"/>
                        </a:rPr>
                        <a:t>[</a:t>
                      </a:r>
                      <a:r>
                        <a:rPr sz="24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5	,</a:t>
                      </a:r>
                      <a:r>
                        <a:rPr sz="2400" spc="-114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7.5]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1460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5924">
                <a:tc>
                  <a:txBody>
                    <a:bodyPr/>
                    <a:lstStyle/>
                    <a:p>
                      <a:pPr marL="260350" indent="-228600">
                        <a:lnSpc>
                          <a:spcPct val="100000"/>
                        </a:lnSpc>
                        <a:spcBef>
                          <a:spcPts val="114"/>
                        </a:spcBef>
                        <a:buFont typeface="Arial"/>
                        <a:buChar char="•"/>
                        <a:tabLst>
                          <a:tab pos="260350" algn="l"/>
                        </a:tabLst>
                      </a:pPr>
                      <a:r>
                        <a:rPr sz="2400" dirty="0">
                          <a:latin typeface="Calibri"/>
                          <a:cs typeface="Calibri"/>
                        </a:rPr>
                        <a:t>m4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14604" marB="0"/>
                </a:tc>
                <a:tc>
                  <a:txBody>
                    <a:bodyPr/>
                    <a:lstStyle/>
                    <a:p>
                      <a:pPr marL="143510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sz="2400" dirty="0">
                          <a:latin typeface="Wingdings"/>
                          <a:cs typeface="Wingdings"/>
                        </a:rPr>
                        <a:t></a:t>
                      </a:r>
                      <a:endParaRPr sz="2400">
                        <a:latin typeface="Wingdings"/>
                        <a:cs typeface="Wingdings"/>
                      </a:endParaRPr>
                    </a:p>
                  </a:txBody>
                  <a:tcPr marL="0" marR="0" marT="14604" marB="0"/>
                </a:tc>
                <a:tc>
                  <a:txBody>
                    <a:bodyPr/>
                    <a:lstStyle/>
                    <a:p>
                      <a:pPr marR="74295" algn="r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sz="2400" dirty="0">
                          <a:latin typeface="Calibri"/>
                          <a:cs typeface="Calibri"/>
                        </a:rPr>
                        <a:t>[ </a:t>
                      </a:r>
                      <a:r>
                        <a:rPr sz="2400" spc="-10" dirty="0">
                          <a:latin typeface="Calibri"/>
                          <a:cs typeface="Calibri"/>
                        </a:rPr>
                        <a:t>7.5,</a:t>
                      </a:r>
                      <a:r>
                        <a:rPr sz="2400" spc="-1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10" dirty="0">
                          <a:latin typeface="Calibri"/>
                          <a:cs typeface="Calibri"/>
                        </a:rPr>
                        <a:t>10]</a:t>
                      </a:r>
                      <a:endParaRPr sz="2400" dirty="0">
                        <a:latin typeface="Calibri"/>
                        <a:cs typeface="Calibri"/>
                      </a:endParaRPr>
                    </a:p>
                  </a:txBody>
                  <a:tcPr marL="0" marR="0" marT="14604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object 5"/>
          <p:cNvSpPr/>
          <p:nvPr/>
        </p:nvSpPr>
        <p:spPr>
          <a:xfrm>
            <a:off x="6546134" y="3391737"/>
            <a:ext cx="3950148" cy="294900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38686138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62200" y="682619"/>
            <a:ext cx="7670442" cy="690574"/>
          </a:xfrm>
          <a:prstGeom prst="rect">
            <a:avLst/>
          </a:prstGeom>
        </p:spPr>
        <p:txBody>
          <a:bodyPr vert="horz" wrap="square" lIns="0" tIns="13335" rIns="0" bIns="0" rtlCol="0" anchor="ctr">
            <a:spAutoFit/>
          </a:bodyPr>
          <a:lstStyle/>
          <a:p>
            <a:pPr marL="15875" algn="ctr">
              <a:lnSpc>
                <a:spcPct val="100000"/>
              </a:lnSpc>
              <a:spcBef>
                <a:spcPts val="105"/>
              </a:spcBef>
            </a:pPr>
            <a:r>
              <a:rPr dirty="0">
                <a:latin typeface="+mn-lt"/>
              </a:rPr>
              <a:t>Qua</a:t>
            </a:r>
            <a:r>
              <a:rPr spc="-25" dirty="0">
                <a:latin typeface="+mn-lt"/>
              </a:rPr>
              <a:t>n</a:t>
            </a:r>
            <a:r>
              <a:rPr dirty="0">
                <a:latin typeface="+mn-lt"/>
              </a:rPr>
              <a:t>ti</a:t>
            </a:r>
            <a:r>
              <a:rPr spc="-75" dirty="0">
                <a:latin typeface="+mn-lt"/>
              </a:rPr>
              <a:t>z</a:t>
            </a:r>
            <a:r>
              <a:rPr spc="-35" dirty="0">
                <a:latin typeface="+mn-lt"/>
              </a:rPr>
              <a:t>a</a:t>
            </a:r>
            <a:r>
              <a:rPr dirty="0">
                <a:latin typeface="+mn-lt"/>
              </a:rPr>
              <a:t>tion</a:t>
            </a:r>
          </a:p>
        </p:txBody>
      </p:sp>
      <p:sp>
        <p:nvSpPr>
          <p:cNvPr id="3" name="object 3"/>
          <p:cNvSpPr/>
          <p:nvPr/>
        </p:nvSpPr>
        <p:spPr>
          <a:xfrm>
            <a:off x="1981201" y="2051589"/>
            <a:ext cx="4104811" cy="396704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245940" y="1992670"/>
            <a:ext cx="4113971" cy="413267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838326" y="5991223"/>
            <a:ext cx="4238625" cy="8001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2924936" y="6078119"/>
            <a:ext cx="207391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7940">
              <a:spcBef>
                <a:spcPts val="100"/>
              </a:spcBef>
            </a:pPr>
            <a:r>
              <a:rPr spc="-5" dirty="0">
                <a:solidFill>
                  <a:srgbClr val="FFFFFF"/>
                </a:solidFill>
                <a:cs typeface="Calibri"/>
              </a:rPr>
              <a:t>Original </a:t>
            </a:r>
            <a:r>
              <a:rPr dirty="0">
                <a:solidFill>
                  <a:srgbClr val="FFFFFF"/>
                </a:solidFill>
                <a:cs typeface="Calibri"/>
              </a:rPr>
              <a:t>Analog</a:t>
            </a:r>
            <a:r>
              <a:rPr spc="-50" dirty="0">
                <a:solidFill>
                  <a:srgbClr val="FFFFFF"/>
                </a:solidFill>
                <a:cs typeface="Calibri"/>
              </a:rPr>
              <a:t> </a:t>
            </a:r>
            <a:r>
              <a:rPr spc="-5" dirty="0">
                <a:solidFill>
                  <a:srgbClr val="FFFFFF"/>
                </a:solidFill>
                <a:cs typeface="Calibri"/>
              </a:rPr>
              <a:t>Signal</a:t>
            </a:r>
            <a:endParaRPr dirty="0">
              <a:cs typeface="Calibri"/>
            </a:endParaRPr>
          </a:p>
          <a:p>
            <a:pPr marL="12700"/>
            <a:endParaRPr dirty="0">
              <a:cs typeface="Calibri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6257926" y="5991223"/>
            <a:ext cx="4238625" cy="8001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7247635" y="6078119"/>
            <a:ext cx="227076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spcBef>
                <a:spcPts val="100"/>
              </a:spcBef>
            </a:pPr>
            <a:r>
              <a:rPr spc="-10" dirty="0">
                <a:solidFill>
                  <a:srgbClr val="FFFFFF"/>
                </a:solidFill>
                <a:cs typeface="Calibri"/>
              </a:rPr>
              <a:t>Quantized </a:t>
            </a:r>
            <a:r>
              <a:rPr spc="-5" dirty="0">
                <a:solidFill>
                  <a:srgbClr val="FFFFFF"/>
                </a:solidFill>
                <a:cs typeface="Calibri"/>
              </a:rPr>
              <a:t>Analog</a:t>
            </a:r>
            <a:r>
              <a:rPr spc="-30" dirty="0">
                <a:solidFill>
                  <a:srgbClr val="FFFFFF"/>
                </a:solidFill>
                <a:cs typeface="Calibri"/>
              </a:rPr>
              <a:t> </a:t>
            </a:r>
            <a:r>
              <a:rPr spc="-5" dirty="0">
                <a:solidFill>
                  <a:srgbClr val="FFFFFF"/>
                </a:solidFill>
                <a:cs typeface="Calibri"/>
              </a:rPr>
              <a:t>Signal</a:t>
            </a:r>
            <a:endParaRPr dirty="0">
              <a:cs typeface="Calibri"/>
            </a:endParaRPr>
          </a:p>
          <a:p>
            <a:pPr algn="ctr">
              <a:lnSpc>
                <a:spcPct val="100000"/>
              </a:lnSpc>
            </a:pPr>
            <a:endParaRPr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8120493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928056" y="764883"/>
            <a:ext cx="3979571" cy="696595"/>
          </a:xfrm>
          <a:prstGeom prst="rect">
            <a:avLst/>
          </a:prstGeom>
        </p:spPr>
        <p:txBody>
          <a:bodyPr vert="horz" wrap="square" lIns="0" tIns="13335" rIns="0" bIns="0" rtlCol="0" anchor="ctr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5"/>
              </a:spcBef>
            </a:pPr>
            <a:r>
              <a:rPr dirty="0">
                <a:latin typeface="+mn-lt"/>
              </a:rPr>
              <a:t>Qu</a:t>
            </a:r>
            <a:r>
              <a:rPr spc="5" dirty="0">
                <a:latin typeface="+mn-lt"/>
              </a:rPr>
              <a:t>a</a:t>
            </a:r>
            <a:r>
              <a:rPr spc="-35" dirty="0">
                <a:latin typeface="+mn-lt"/>
              </a:rPr>
              <a:t>n</a:t>
            </a:r>
            <a:r>
              <a:rPr dirty="0">
                <a:latin typeface="+mn-lt"/>
              </a:rPr>
              <a:t>ti</a:t>
            </a:r>
            <a:r>
              <a:rPr spc="-75" dirty="0">
                <a:latin typeface="+mn-lt"/>
              </a:rPr>
              <a:t>z</a:t>
            </a:r>
            <a:r>
              <a:rPr spc="-35" dirty="0">
                <a:latin typeface="+mn-lt"/>
              </a:rPr>
              <a:t>a</a:t>
            </a:r>
            <a:r>
              <a:rPr dirty="0">
                <a:latin typeface="+mn-lt"/>
              </a:rPr>
              <a:t>tion</a:t>
            </a:r>
          </a:p>
        </p:txBody>
      </p:sp>
      <p:sp>
        <p:nvSpPr>
          <p:cNvPr id="3" name="object 3"/>
          <p:cNvSpPr/>
          <p:nvPr/>
        </p:nvSpPr>
        <p:spPr>
          <a:xfrm>
            <a:off x="1836738" y="1828800"/>
            <a:ext cx="4259199" cy="43243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096000" y="1828801"/>
            <a:ext cx="4368800" cy="435927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914526" y="6105523"/>
            <a:ext cx="4238625" cy="75247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2959989" y="6191199"/>
            <a:ext cx="2157095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3340" marR="5080" indent="-41275">
              <a:spcBef>
                <a:spcPts val="100"/>
              </a:spcBef>
            </a:pPr>
            <a:r>
              <a:rPr spc="-5" dirty="0">
                <a:solidFill>
                  <a:srgbClr val="FFFFFF"/>
                </a:solidFill>
                <a:latin typeface="Calibri"/>
                <a:cs typeface="Calibri"/>
              </a:rPr>
              <a:t>Original </a:t>
            </a:r>
            <a:r>
              <a:rPr spc="-15" dirty="0">
                <a:solidFill>
                  <a:srgbClr val="FFFFFF"/>
                </a:solidFill>
                <a:latin typeface="Calibri"/>
                <a:cs typeface="Calibri"/>
              </a:rPr>
              <a:t>Discrete </a:t>
            </a:r>
            <a:r>
              <a:rPr spc="-5" dirty="0">
                <a:solidFill>
                  <a:srgbClr val="FFFFFF"/>
                </a:solidFill>
                <a:latin typeface="Calibri"/>
                <a:cs typeface="Calibri"/>
              </a:rPr>
              <a:t>Signal  </a:t>
            </a:r>
            <a:endParaRPr dirty="0">
              <a:latin typeface="Calibri"/>
              <a:cs typeface="Calibri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6276975" y="6105523"/>
            <a:ext cx="4248150" cy="75247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7214742" y="6191199"/>
            <a:ext cx="2383790" cy="57964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8920" marR="5080" indent="-236220">
              <a:spcBef>
                <a:spcPts val="100"/>
              </a:spcBef>
            </a:pPr>
            <a:r>
              <a:rPr spc="-10" dirty="0">
                <a:solidFill>
                  <a:srgbClr val="FFFFFF"/>
                </a:solidFill>
                <a:latin typeface="Calibri"/>
                <a:cs typeface="Calibri"/>
              </a:rPr>
              <a:t>Quantized </a:t>
            </a:r>
            <a:r>
              <a:rPr spc="-15" dirty="0">
                <a:solidFill>
                  <a:srgbClr val="FFFFFF"/>
                </a:solidFill>
                <a:latin typeface="Calibri"/>
                <a:cs typeface="Calibri"/>
              </a:rPr>
              <a:t>Discrete </a:t>
            </a:r>
            <a:r>
              <a:rPr spc="-5" dirty="0">
                <a:solidFill>
                  <a:srgbClr val="FFFFFF"/>
                </a:solidFill>
                <a:latin typeface="Calibri"/>
                <a:cs typeface="Calibri"/>
              </a:rPr>
              <a:t>Signal  </a:t>
            </a:r>
            <a:endParaRPr lang="en-US" spc="-5" dirty="0" smtClean="0">
              <a:solidFill>
                <a:srgbClr val="FFFFFF"/>
              </a:solidFill>
              <a:latin typeface="Calibri"/>
              <a:cs typeface="Calibri"/>
            </a:endParaRPr>
          </a:p>
          <a:p>
            <a:pPr marL="248920" marR="5080" indent="-236220">
              <a:spcBef>
                <a:spcPts val="100"/>
              </a:spcBef>
            </a:pPr>
            <a:endParaRPr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2774873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62200" y="682619"/>
            <a:ext cx="7771130" cy="690574"/>
          </a:xfrm>
          <a:prstGeom prst="rect">
            <a:avLst/>
          </a:prstGeom>
        </p:spPr>
        <p:txBody>
          <a:bodyPr vert="horz" wrap="square" lIns="0" tIns="13335" rIns="0" bIns="0" rtlCol="0" anchor="ctr">
            <a:spAutoFit/>
          </a:bodyPr>
          <a:lstStyle/>
          <a:p>
            <a:pPr marL="15875" algn="ctr">
              <a:lnSpc>
                <a:spcPct val="100000"/>
              </a:lnSpc>
              <a:spcBef>
                <a:spcPts val="105"/>
              </a:spcBef>
            </a:pPr>
            <a:r>
              <a:rPr dirty="0">
                <a:latin typeface="+mn-lt"/>
              </a:rPr>
              <a:t>Qua</a:t>
            </a:r>
            <a:r>
              <a:rPr spc="-25" dirty="0">
                <a:latin typeface="+mn-lt"/>
              </a:rPr>
              <a:t>n</a:t>
            </a:r>
            <a:r>
              <a:rPr dirty="0">
                <a:latin typeface="+mn-lt"/>
              </a:rPr>
              <a:t>ti</a:t>
            </a:r>
            <a:r>
              <a:rPr spc="-75" dirty="0">
                <a:latin typeface="+mn-lt"/>
              </a:rPr>
              <a:t>z</a:t>
            </a:r>
            <a:r>
              <a:rPr spc="-35" dirty="0">
                <a:latin typeface="+mn-lt"/>
              </a:rPr>
              <a:t>a</a:t>
            </a:r>
            <a:r>
              <a:rPr dirty="0">
                <a:latin typeface="+mn-lt"/>
              </a:rPr>
              <a:t>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52281" y="1607565"/>
            <a:ext cx="9672033" cy="218842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 algn="just">
              <a:spcBef>
                <a:spcPts val="105"/>
              </a:spcBef>
              <a:buFont typeface="Arial"/>
              <a:buChar char="•"/>
              <a:tabLst>
                <a:tab pos="355600" algn="l"/>
              </a:tabLst>
            </a:pPr>
            <a:r>
              <a:rPr sz="3200" spc="-5" dirty="0">
                <a:cs typeface="Calibri"/>
              </a:rPr>
              <a:t>The </a:t>
            </a:r>
            <a:r>
              <a:rPr sz="3200" spc="-10" dirty="0">
                <a:cs typeface="Calibri"/>
              </a:rPr>
              <a:t>more quantization </a:t>
            </a:r>
            <a:r>
              <a:rPr sz="3200" spc="-10" dirty="0" smtClean="0">
                <a:cs typeface="Calibri"/>
              </a:rPr>
              <a:t>levels</a:t>
            </a:r>
            <a:r>
              <a:rPr sz="3200" spc="-15" dirty="0" smtClean="0">
                <a:cs typeface="Calibri"/>
              </a:rPr>
              <a:t> </a:t>
            </a:r>
            <a:r>
              <a:rPr sz="3200" spc="-40" dirty="0" smtClean="0">
                <a:cs typeface="Calibri"/>
              </a:rPr>
              <a:t>tak</a:t>
            </a:r>
            <a:r>
              <a:rPr lang="en-US" sz="3200" spc="-40" dirty="0" smtClean="0">
                <a:cs typeface="Calibri"/>
              </a:rPr>
              <a:t>en,</a:t>
            </a:r>
            <a:r>
              <a:rPr sz="3200" spc="640" dirty="0" smtClean="0">
                <a:cs typeface="Calibri"/>
              </a:rPr>
              <a:t> </a:t>
            </a:r>
            <a:r>
              <a:rPr sz="3200" spc="5" dirty="0">
                <a:cs typeface="Calibri"/>
              </a:rPr>
              <a:t>the  </a:t>
            </a:r>
            <a:r>
              <a:rPr sz="3200" spc="-5" dirty="0">
                <a:cs typeface="Calibri"/>
              </a:rPr>
              <a:t>smaller </a:t>
            </a:r>
            <a:r>
              <a:rPr sz="3200" dirty="0">
                <a:cs typeface="Calibri"/>
              </a:rPr>
              <a:t>the </a:t>
            </a:r>
            <a:r>
              <a:rPr sz="3200" spc="-15" dirty="0">
                <a:cs typeface="Calibri"/>
              </a:rPr>
              <a:t>error </a:t>
            </a:r>
            <a:r>
              <a:rPr sz="3200" spc="-10" dirty="0">
                <a:cs typeface="Calibri"/>
              </a:rPr>
              <a:t>between </a:t>
            </a:r>
            <a:r>
              <a:rPr sz="3200" dirty="0">
                <a:cs typeface="Calibri"/>
              </a:rPr>
              <a:t>the </a:t>
            </a:r>
            <a:r>
              <a:rPr sz="3200" spc="-5" dirty="0">
                <a:cs typeface="Calibri"/>
              </a:rPr>
              <a:t>original </a:t>
            </a:r>
            <a:r>
              <a:rPr sz="3200" dirty="0">
                <a:cs typeface="Calibri"/>
              </a:rPr>
              <a:t>and  </a:t>
            </a:r>
            <a:r>
              <a:rPr sz="3200" spc="-15" dirty="0">
                <a:cs typeface="Calibri"/>
              </a:rPr>
              <a:t>quantized</a:t>
            </a:r>
            <a:r>
              <a:rPr sz="3200" spc="15" dirty="0">
                <a:cs typeface="Calibri"/>
              </a:rPr>
              <a:t> </a:t>
            </a:r>
            <a:r>
              <a:rPr sz="3200" spc="-5" dirty="0">
                <a:cs typeface="Calibri"/>
              </a:rPr>
              <a:t>signal.</a:t>
            </a:r>
            <a:endParaRPr sz="3200" dirty="0">
              <a:cs typeface="Calibri"/>
            </a:endParaRPr>
          </a:p>
          <a:p>
            <a:pPr marL="355600" indent="-342900" algn="just">
              <a:spcBef>
                <a:spcPts val="770"/>
              </a:spcBef>
              <a:buFont typeface="Arial"/>
              <a:buChar char="•"/>
              <a:tabLst>
                <a:tab pos="355600" algn="l"/>
              </a:tabLst>
            </a:pPr>
            <a:r>
              <a:rPr sz="3200" spc="-10" dirty="0">
                <a:cs typeface="Calibri"/>
              </a:rPr>
              <a:t>Quantization</a:t>
            </a:r>
            <a:r>
              <a:rPr sz="3200" dirty="0">
                <a:cs typeface="Calibri"/>
              </a:rPr>
              <a:t> </a:t>
            </a:r>
            <a:r>
              <a:rPr sz="3200" spc="-25" dirty="0" smtClean="0">
                <a:cs typeface="Calibri"/>
              </a:rPr>
              <a:t>step</a:t>
            </a:r>
            <a:endParaRPr lang="en-US" sz="3200" spc="-25" dirty="0" smtClean="0">
              <a:cs typeface="Calibri"/>
            </a:endParaRPr>
          </a:p>
          <a:p>
            <a:pPr marL="12700" algn="just">
              <a:spcBef>
                <a:spcPts val="770"/>
              </a:spcBef>
              <a:tabLst>
                <a:tab pos="355600" algn="l"/>
              </a:tabLst>
            </a:pPr>
            <a:endParaRPr lang="en-US" sz="3200" spc="-25" dirty="0"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506827" y="5509972"/>
            <a:ext cx="9929611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 algn="just">
              <a:spcBef>
                <a:spcPts val="1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cs typeface="Calibri"/>
              </a:rPr>
              <a:t>The smaller </a:t>
            </a:r>
            <a:r>
              <a:rPr sz="3200" dirty="0">
                <a:cs typeface="Calibri"/>
              </a:rPr>
              <a:t>the </a:t>
            </a:r>
            <a:r>
              <a:rPr sz="3200" dirty="0" smtClean="0">
                <a:cs typeface="Calibri"/>
              </a:rPr>
              <a:t>Δ</a:t>
            </a:r>
            <a:r>
              <a:rPr lang="en-US" sz="3200" dirty="0" smtClean="0">
                <a:cs typeface="Calibri"/>
              </a:rPr>
              <a:t>,</a:t>
            </a:r>
            <a:r>
              <a:rPr sz="3200" dirty="0" smtClean="0">
                <a:cs typeface="Calibri"/>
              </a:rPr>
              <a:t> </a:t>
            </a:r>
            <a:r>
              <a:rPr sz="3200" dirty="0">
                <a:cs typeface="Calibri"/>
              </a:rPr>
              <a:t>the </a:t>
            </a:r>
            <a:r>
              <a:rPr sz="3200" spc="-5" dirty="0">
                <a:cs typeface="Calibri"/>
              </a:rPr>
              <a:t>smaller </a:t>
            </a:r>
            <a:r>
              <a:rPr sz="3200" dirty="0">
                <a:cs typeface="Calibri"/>
              </a:rPr>
              <a:t>the</a:t>
            </a:r>
            <a:r>
              <a:rPr sz="3200" spc="5" dirty="0">
                <a:cs typeface="Calibri"/>
              </a:rPr>
              <a:t> </a:t>
            </a:r>
            <a:r>
              <a:rPr sz="3200" spc="-65" dirty="0">
                <a:cs typeface="Calibri"/>
              </a:rPr>
              <a:t>error.</a:t>
            </a:r>
            <a:endParaRPr sz="3200" dirty="0">
              <a:cs typeface="Calibri"/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48037" y="3519503"/>
            <a:ext cx="5495925" cy="13100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134028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296661" y="461594"/>
            <a:ext cx="1598930" cy="697230"/>
          </a:xfrm>
          <a:prstGeom prst="rect">
            <a:avLst/>
          </a:prstGeom>
        </p:spPr>
        <p:txBody>
          <a:bodyPr vert="horz" wrap="square" lIns="0" tIns="13335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+mn-lt"/>
              </a:rPr>
              <a:t>Coding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39403" y="1607565"/>
            <a:ext cx="9517487" cy="159338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374650" indent="-342900" algn="just">
              <a:spcBef>
                <a:spcPts val="105"/>
              </a:spcBef>
              <a:buFont typeface="Arial"/>
              <a:buChar char="•"/>
              <a:tabLst>
                <a:tab pos="355600" algn="l"/>
              </a:tabLst>
            </a:pPr>
            <a:r>
              <a:rPr sz="3200" spc="-5" dirty="0">
                <a:latin typeface="Calibri"/>
                <a:cs typeface="Calibri"/>
              </a:rPr>
              <a:t>Assigning </a:t>
            </a:r>
            <a:r>
              <a:rPr sz="3200" dirty="0">
                <a:latin typeface="Calibri"/>
                <a:cs typeface="Calibri"/>
              </a:rPr>
              <a:t>a </a:t>
            </a:r>
            <a:r>
              <a:rPr sz="3200" spc="-5" dirty="0">
                <a:latin typeface="Calibri"/>
                <a:cs typeface="Calibri"/>
              </a:rPr>
              <a:t>binary </a:t>
            </a:r>
            <a:r>
              <a:rPr sz="3200" spc="-10" dirty="0">
                <a:latin typeface="Calibri"/>
                <a:cs typeface="Calibri"/>
              </a:rPr>
              <a:t>code </a:t>
            </a:r>
            <a:r>
              <a:rPr sz="3200" spc="-25" dirty="0">
                <a:latin typeface="Calibri"/>
                <a:cs typeface="Calibri"/>
              </a:rPr>
              <a:t>to </a:t>
            </a:r>
            <a:r>
              <a:rPr sz="3200" dirty="0">
                <a:latin typeface="Calibri"/>
                <a:cs typeface="Calibri"/>
              </a:rPr>
              <a:t>each </a:t>
            </a:r>
            <a:r>
              <a:rPr sz="3200" spc="-15" dirty="0">
                <a:latin typeface="Calibri"/>
                <a:cs typeface="Calibri"/>
              </a:rPr>
              <a:t>quantization  </a:t>
            </a:r>
            <a:r>
              <a:rPr sz="3200" spc="-10" dirty="0">
                <a:latin typeface="Calibri"/>
                <a:cs typeface="Calibri"/>
              </a:rPr>
              <a:t>level.</a:t>
            </a:r>
            <a:endParaRPr sz="3200" dirty="0">
              <a:latin typeface="Calibri"/>
              <a:cs typeface="Calibri"/>
            </a:endParaRPr>
          </a:p>
          <a:p>
            <a:pPr marL="355600" marR="5080" indent="-342900" algn="just">
              <a:spcBef>
                <a:spcPts val="770"/>
              </a:spcBef>
              <a:buFont typeface="Arial"/>
              <a:buChar char="•"/>
              <a:tabLst>
                <a:tab pos="355600" algn="l"/>
              </a:tabLst>
            </a:pPr>
            <a:r>
              <a:rPr sz="3200" spc="-15" dirty="0">
                <a:latin typeface="Calibri"/>
                <a:cs typeface="Calibri"/>
              </a:rPr>
              <a:t>For example, </a:t>
            </a:r>
            <a:r>
              <a:rPr sz="3200" spc="-5" dirty="0">
                <a:latin typeface="Calibri"/>
                <a:cs typeface="Calibri"/>
              </a:rPr>
              <a:t>if </a:t>
            </a:r>
            <a:r>
              <a:rPr sz="3200" spc="-15" dirty="0">
                <a:latin typeface="Calibri"/>
                <a:cs typeface="Calibri"/>
              </a:rPr>
              <a:t>we </a:t>
            </a:r>
            <a:r>
              <a:rPr sz="3200" spc="-25" dirty="0">
                <a:latin typeface="Calibri"/>
                <a:cs typeface="Calibri"/>
              </a:rPr>
              <a:t>have </a:t>
            </a:r>
            <a:r>
              <a:rPr sz="3200" spc="-15" dirty="0">
                <a:latin typeface="Calibri"/>
                <a:cs typeface="Calibri"/>
              </a:rPr>
              <a:t>quantized </a:t>
            </a:r>
            <a:r>
              <a:rPr sz="3200" dirty="0">
                <a:latin typeface="Calibri"/>
                <a:cs typeface="Calibri"/>
              </a:rPr>
              <a:t>a signal </a:t>
            </a:r>
            <a:r>
              <a:rPr sz="3200" spc="-15" dirty="0">
                <a:latin typeface="Calibri"/>
                <a:cs typeface="Calibri"/>
              </a:rPr>
              <a:t>into  </a:t>
            </a:r>
            <a:r>
              <a:rPr sz="3200" spc="-5" dirty="0">
                <a:latin typeface="Calibri"/>
                <a:cs typeface="Calibri"/>
              </a:rPr>
              <a:t>16 </a:t>
            </a:r>
            <a:r>
              <a:rPr sz="3200" spc="-10" dirty="0">
                <a:latin typeface="Calibri"/>
                <a:cs typeface="Calibri"/>
              </a:rPr>
              <a:t>levels, </a:t>
            </a:r>
            <a:r>
              <a:rPr sz="3200" dirty="0">
                <a:latin typeface="Calibri"/>
                <a:cs typeface="Calibri"/>
              </a:rPr>
              <a:t>the </a:t>
            </a:r>
            <a:r>
              <a:rPr sz="3200" spc="-10" dirty="0">
                <a:latin typeface="Calibri"/>
                <a:cs typeface="Calibri"/>
              </a:rPr>
              <a:t>coding process </a:t>
            </a:r>
            <a:r>
              <a:rPr sz="3200" spc="-5" dirty="0">
                <a:latin typeface="Calibri"/>
                <a:cs typeface="Calibri"/>
              </a:rPr>
              <a:t>is </a:t>
            </a:r>
            <a:r>
              <a:rPr sz="3200" dirty="0">
                <a:latin typeface="Calibri"/>
                <a:cs typeface="Calibri"/>
              </a:rPr>
              <a:t>done as the  </a:t>
            </a:r>
            <a:r>
              <a:rPr sz="3200" spc="-10" dirty="0">
                <a:latin typeface="Calibri"/>
                <a:cs typeface="Calibri"/>
              </a:rPr>
              <a:t>following:</a:t>
            </a:r>
            <a:endParaRPr sz="3200" dirty="0">
              <a:latin typeface="Calibri"/>
              <a:cs typeface="Calibri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7449477"/>
              </p:ext>
            </p:extLst>
          </p:nvPr>
        </p:nvGraphicFramePr>
        <p:xfrm>
          <a:off x="1918955" y="3515934"/>
          <a:ext cx="7727320" cy="251137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659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659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59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59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659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6591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6591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6591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0225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400" b="1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Step</a:t>
                      </a:r>
                      <a:endParaRPr sz="1400">
                        <a:latin typeface="Georgia"/>
                        <a:cs typeface="Georgia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400" b="1" spc="-5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Code</a:t>
                      </a:r>
                      <a:endParaRPr sz="1400">
                        <a:latin typeface="Georgia"/>
                        <a:cs typeface="Georgia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400" b="1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Step</a:t>
                      </a:r>
                      <a:endParaRPr sz="1400">
                        <a:latin typeface="Georgia"/>
                        <a:cs typeface="Georgia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400" b="1" spc="-5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Code</a:t>
                      </a:r>
                      <a:endParaRPr sz="1400">
                        <a:latin typeface="Georgia"/>
                        <a:cs typeface="Georgia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400" b="1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Step</a:t>
                      </a:r>
                      <a:endParaRPr sz="1400">
                        <a:latin typeface="Georgia"/>
                        <a:cs typeface="Georgia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400" b="1" spc="-5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Code</a:t>
                      </a:r>
                      <a:endParaRPr sz="1400">
                        <a:latin typeface="Georgia"/>
                        <a:cs typeface="Georgia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400" b="1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Step</a:t>
                      </a:r>
                      <a:endParaRPr sz="1400">
                        <a:latin typeface="Georgia"/>
                        <a:cs typeface="Georgia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400" b="1" spc="-5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Code</a:t>
                      </a:r>
                      <a:endParaRPr sz="1400">
                        <a:latin typeface="Georgia"/>
                        <a:cs typeface="Georgia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242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400" dirty="0">
                          <a:latin typeface="Georgia"/>
                          <a:cs typeface="Georgia"/>
                        </a:rPr>
                        <a:t>0</a:t>
                      </a:r>
                      <a:endParaRPr sz="1400">
                        <a:latin typeface="Georgia"/>
                        <a:cs typeface="Georgia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DD6D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400" dirty="0">
                          <a:latin typeface="Georgia"/>
                          <a:cs typeface="Georgia"/>
                        </a:rPr>
                        <a:t>0000</a:t>
                      </a:r>
                      <a:endParaRPr sz="1400">
                        <a:latin typeface="Georgia"/>
                        <a:cs typeface="Georgia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DD6D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400" dirty="0">
                          <a:latin typeface="Georgia"/>
                          <a:cs typeface="Georgia"/>
                        </a:rPr>
                        <a:t>4</a:t>
                      </a:r>
                      <a:endParaRPr sz="1400">
                        <a:latin typeface="Georgia"/>
                        <a:cs typeface="Georgia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DD6D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400" dirty="0">
                          <a:latin typeface="Georgia"/>
                          <a:cs typeface="Georgia"/>
                        </a:rPr>
                        <a:t>0100</a:t>
                      </a:r>
                      <a:endParaRPr sz="1400">
                        <a:latin typeface="Georgia"/>
                        <a:cs typeface="Georgia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DD6D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400" dirty="0">
                          <a:latin typeface="Georgia"/>
                          <a:cs typeface="Georgia"/>
                        </a:rPr>
                        <a:t>8</a:t>
                      </a:r>
                    </a:p>
                  </a:txBody>
                  <a:tcPr marL="0" marR="0" marT="412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DD6D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400" dirty="0">
                          <a:latin typeface="Georgia"/>
                          <a:cs typeface="Georgia"/>
                        </a:rPr>
                        <a:t>1000</a:t>
                      </a:r>
                      <a:endParaRPr sz="1400">
                        <a:latin typeface="Georgia"/>
                        <a:cs typeface="Georgia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DD6DF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400" spc="-5" dirty="0">
                          <a:latin typeface="Georgia"/>
                          <a:cs typeface="Georgia"/>
                        </a:rPr>
                        <a:t>12</a:t>
                      </a:r>
                      <a:endParaRPr sz="1400">
                        <a:latin typeface="Georgia"/>
                        <a:cs typeface="Georgia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DD6D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400" dirty="0">
                          <a:latin typeface="Georgia"/>
                          <a:cs typeface="Georgia"/>
                        </a:rPr>
                        <a:t>1100</a:t>
                      </a:r>
                      <a:endParaRPr sz="1400">
                        <a:latin typeface="Georgia"/>
                        <a:cs typeface="Georgia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DD6D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217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400" dirty="0">
                          <a:latin typeface="Georgia"/>
                          <a:cs typeface="Georgia"/>
                        </a:rPr>
                        <a:t>1</a:t>
                      </a:r>
                      <a:endParaRPr sz="1400">
                        <a:latin typeface="Georgia"/>
                        <a:cs typeface="Georgia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EB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400" dirty="0">
                          <a:latin typeface="Georgia"/>
                          <a:cs typeface="Georgia"/>
                        </a:rPr>
                        <a:t>0001</a:t>
                      </a:r>
                      <a:endParaRPr sz="1400">
                        <a:latin typeface="Georgia"/>
                        <a:cs typeface="Georgia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EB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400" dirty="0">
                          <a:latin typeface="Georgia"/>
                          <a:cs typeface="Georgia"/>
                        </a:rPr>
                        <a:t>5</a:t>
                      </a:r>
                      <a:endParaRPr sz="1400">
                        <a:latin typeface="Georgia"/>
                        <a:cs typeface="Georgia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EB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400" dirty="0">
                          <a:latin typeface="Georgia"/>
                          <a:cs typeface="Georgia"/>
                        </a:rPr>
                        <a:t>0101</a:t>
                      </a:r>
                      <a:endParaRPr sz="1400">
                        <a:latin typeface="Georgia"/>
                        <a:cs typeface="Georgia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EB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400" dirty="0">
                          <a:latin typeface="Georgia"/>
                          <a:cs typeface="Georgia"/>
                        </a:rPr>
                        <a:t>9</a:t>
                      </a:r>
                      <a:endParaRPr sz="1400">
                        <a:latin typeface="Georgia"/>
                        <a:cs typeface="Georgia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EB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400" dirty="0">
                          <a:latin typeface="Georgia"/>
                          <a:cs typeface="Georgia"/>
                        </a:rPr>
                        <a:t>1001</a:t>
                      </a:r>
                      <a:endParaRPr sz="1400">
                        <a:latin typeface="Georgia"/>
                        <a:cs typeface="Georgia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EB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400" spc="-5" dirty="0">
                          <a:latin typeface="Georgia"/>
                          <a:cs typeface="Georgia"/>
                        </a:rPr>
                        <a:t>13</a:t>
                      </a:r>
                      <a:endParaRPr sz="1400">
                        <a:latin typeface="Georgia"/>
                        <a:cs typeface="Georgia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EBEF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400" dirty="0">
                          <a:latin typeface="Georgia"/>
                          <a:cs typeface="Georgia"/>
                        </a:rPr>
                        <a:t>1101</a:t>
                      </a:r>
                      <a:endParaRPr sz="1400">
                        <a:latin typeface="Georgia"/>
                        <a:cs typeface="Georgia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EB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2259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400" dirty="0">
                          <a:latin typeface="Georgia"/>
                          <a:cs typeface="Georgia"/>
                        </a:rPr>
                        <a:t>2</a:t>
                      </a:r>
                      <a:endParaRPr sz="1400">
                        <a:latin typeface="Georgia"/>
                        <a:cs typeface="Georgia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DD6D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400" dirty="0">
                          <a:latin typeface="Georgia"/>
                          <a:cs typeface="Georgia"/>
                        </a:rPr>
                        <a:t>0010</a:t>
                      </a:r>
                      <a:endParaRPr sz="1400">
                        <a:latin typeface="Georgia"/>
                        <a:cs typeface="Georgia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DD6D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400" dirty="0">
                          <a:latin typeface="Georgia"/>
                          <a:cs typeface="Georgia"/>
                        </a:rPr>
                        <a:t>6</a:t>
                      </a:r>
                      <a:endParaRPr sz="1400">
                        <a:latin typeface="Georgia"/>
                        <a:cs typeface="Georgia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DD6D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400" dirty="0">
                          <a:latin typeface="Georgia"/>
                          <a:cs typeface="Georgia"/>
                        </a:rPr>
                        <a:t>0110</a:t>
                      </a:r>
                      <a:endParaRPr sz="1400">
                        <a:latin typeface="Georgia"/>
                        <a:cs typeface="Georgia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DD6D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400" spc="-5" dirty="0">
                          <a:latin typeface="Georgia"/>
                          <a:cs typeface="Georgia"/>
                        </a:rPr>
                        <a:t>10</a:t>
                      </a:r>
                      <a:endParaRPr sz="1400">
                        <a:latin typeface="Georgia"/>
                        <a:cs typeface="Georgia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DD6D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400" dirty="0">
                          <a:latin typeface="Georgia"/>
                          <a:cs typeface="Georgia"/>
                        </a:rPr>
                        <a:t>1010</a:t>
                      </a:r>
                      <a:endParaRPr sz="1400">
                        <a:latin typeface="Georgia"/>
                        <a:cs typeface="Georgia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DD6D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400" spc="-5" dirty="0">
                          <a:latin typeface="Georgia"/>
                          <a:cs typeface="Georgia"/>
                        </a:rPr>
                        <a:t>14</a:t>
                      </a:r>
                      <a:endParaRPr sz="1400">
                        <a:latin typeface="Georgia"/>
                        <a:cs typeface="Georgia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DD6D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400" spc="-5" dirty="0">
                          <a:latin typeface="Georgia"/>
                          <a:cs typeface="Georgia"/>
                        </a:rPr>
                        <a:t>1110</a:t>
                      </a:r>
                      <a:endParaRPr sz="1400">
                        <a:latin typeface="Georgia"/>
                        <a:cs typeface="Georgia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DD6D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225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400" dirty="0">
                          <a:latin typeface="Georgia"/>
                          <a:cs typeface="Georgia"/>
                        </a:rPr>
                        <a:t>3</a:t>
                      </a:r>
                      <a:endParaRPr sz="1400">
                        <a:latin typeface="Georgia"/>
                        <a:cs typeface="Georgia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EB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400" dirty="0">
                          <a:latin typeface="Georgia"/>
                          <a:cs typeface="Georgia"/>
                        </a:rPr>
                        <a:t>0011</a:t>
                      </a:r>
                      <a:endParaRPr sz="1400">
                        <a:latin typeface="Georgia"/>
                        <a:cs typeface="Georgia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EBEF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400" dirty="0">
                          <a:latin typeface="Georgia"/>
                          <a:cs typeface="Georgia"/>
                        </a:rPr>
                        <a:t>7</a:t>
                      </a:r>
                      <a:endParaRPr sz="1400">
                        <a:latin typeface="Georgia"/>
                        <a:cs typeface="Georgia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EB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400" spc="-5" dirty="0">
                          <a:latin typeface="Georgia"/>
                          <a:cs typeface="Georgia"/>
                        </a:rPr>
                        <a:t>0111</a:t>
                      </a:r>
                      <a:endParaRPr sz="1400">
                        <a:latin typeface="Georgia"/>
                        <a:cs typeface="Georgia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EB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400" spc="-5" dirty="0">
                          <a:latin typeface="Georgia"/>
                          <a:cs typeface="Georgia"/>
                        </a:rPr>
                        <a:t>11</a:t>
                      </a:r>
                      <a:endParaRPr sz="1400">
                        <a:latin typeface="Georgia"/>
                        <a:cs typeface="Georgia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EB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400" spc="-5" dirty="0">
                          <a:latin typeface="Georgia"/>
                          <a:cs typeface="Georgia"/>
                        </a:rPr>
                        <a:t>1011</a:t>
                      </a:r>
                      <a:endParaRPr sz="1400">
                        <a:latin typeface="Georgia"/>
                        <a:cs typeface="Georgia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EB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400" spc="-5" dirty="0">
                          <a:latin typeface="Georgia"/>
                          <a:cs typeface="Georgia"/>
                        </a:rPr>
                        <a:t>15</a:t>
                      </a:r>
                      <a:endParaRPr sz="1400">
                        <a:latin typeface="Georgia"/>
                        <a:cs typeface="Georgia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EB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400" spc="-5" dirty="0">
                          <a:latin typeface="Georgia"/>
                          <a:cs typeface="Georgia"/>
                        </a:rPr>
                        <a:t>1111</a:t>
                      </a:r>
                      <a:endParaRPr sz="1400" dirty="0">
                        <a:latin typeface="Georgia"/>
                        <a:cs typeface="Georgia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EB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3827021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82603" y="461594"/>
            <a:ext cx="3953814" cy="697230"/>
          </a:xfrm>
          <a:prstGeom prst="rect">
            <a:avLst/>
          </a:prstGeom>
        </p:spPr>
        <p:txBody>
          <a:bodyPr vert="horz" wrap="square" lIns="0" tIns="13335" rIns="0" bIns="0" rtlCol="0" anchor="ctr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+mn-lt"/>
              </a:rPr>
              <a:t>Coding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056067" y="1607565"/>
            <a:ext cx="10200067" cy="383245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indent="-342900">
              <a:spcBef>
                <a:spcPts val="10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cs typeface="Calibri"/>
              </a:rPr>
              <a:t>The binary </a:t>
            </a:r>
            <a:r>
              <a:rPr sz="2800" spc="-10" dirty="0">
                <a:cs typeface="Calibri"/>
              </a:rPr>
              <a:t>codes </a:t>
            </a:r>
            <a:r>
              <a:rPr sz="2800" spc="-15" dirty="0">
                <a:cs typeface="Calibri"/>
              </a:rPr>
              <a:t>are represented </a:t>
            </a:r>
            <a:r>
              <a:rPr sz="2800" dirty="0">
                <a:cs typeface="Calibri"/>
              </a:rPr>
              <a:t>as</a:t>
            </a:r>
            <a:r>
              <a:rPr sz="2800" spc="-10" dirty="0">
                <a:cs typeface="Calibri"/>
              </a:rPr>
              <a:t> </a:t>
            </a:r>
            <a:r>
              <a:rPr sz="2800" spc="-5" dirty="0">
                <a:cs typeface="Calibri"/>
              </a:rPr>
              <a:t>pulses</a:t>
            </a:r>
            <a:endParaRPr sz="2800" dirty="0">
              <a:cs typeface="Calibri"/>
            </a:endParaRPr>
          </a:p>
          <a:p>
            <a:pPr>
              <a:spcBef>
                <a:spcPts val="55"/>
              </a:spcBef>
              <a:buFont typeface="Arial"/>
              <a:buChar char="•"/>
            </a:pPr>
            <a:endParaRPr sz="2800" dirty="0">
              <a:cs typeface="Times New Roman"/>
            </a:endParaRPr>
          </a:p>
          <a:p>
            <a:pPr marL="1155700" lvl="1" indent="-229235">
              <a:buFont typeface="Arial"/>
              <a:buChar char="•"/>
              <a:tabLst>
                <a:tab pos="1156335" algn="l"/>
              </a:tabLst>
            </a:pPr>
            <a:r>
              <a:rPr sz="2800" spc="-5" dirty="0">
                <a:cs typeface="Calibri"/>
              </a:rPr>
              <a:t>Pulse </a:t>
            </a:r>
            <a:r>
              <a:rPr sz="2800" dirty="0">
                <a:cs typeface="Calibri"/>
              </a:rPr>
              <a:t>means</a:t>
            </a:r>
            <a:r>
              <a:rPr sz="2800" spc="-30" dirty="0">
                <a:cs typeface="Calibri"/>
              </a:rPr>
              <a:t> </a:t>
            </a:r>
            <a:r>
              <a:rPr sz="2800" dirty="0">
                <a:cs typeface="Calibri"/>
              </a:rPr>
              <a:t>1</a:t>
            </a:r>
          </a:p>
          <a:p>
            <a:pPr marL="1155700" lvl="1" indent="-229235">
              <a:spcBef>
                <a:spcPts val="575"/>
              </a:spcBef>
              <a:buFont typeface="Arial"/>
              <a:buChar char="•"/>
              <a:tabLst>
                <a:tab pos="1156335" algn="l"/>
              </a:tabLst>
            </a:pPr>
            <a:r>
              <a:rPr sz="2800" dirty="0">
                <a:cs typeface="Calibri"/>
              </a:rPr>
              <a:t>No </a:t>
            </a:r>
            <a:r>
              <a:rPr sz="2800" spc="-5" dirty="0">
                <a:cs typeface="Calibri"/>
              </a:rPr>
              <a:t>pulse </a:t>
            </a:r>
            <a:r>
              <a:rPr sz="2800" dirty="0">
                <a:cs typeface="Calibri"/>
              </a:rPr>
              <a:t>means</a:t>
            </a:r>
            <a:r>
              <a:rPr sz="2800" spc="-35" dirty="0">
                <a:cs typeface="Calibri"/>
              </a:rPr>
              <a:t> </a:t>
            </a:r>
            <a:r>
              <a:rPr sz="2800" dirty="0">
                <a:cs typeface="Calibri"/>
              </a:rPr>
              <a:t>0</a:t>
            </a:r>
          </a:p>
          <a:p>
            <a:pPr lvl="1">
              <a:lnSpc>
                <a:spcPct val="100000"/>
              </a:lnSpc>
              <a:buFont typeface="Arial"/>
              <a:buChar char="•"/>
            </a:pPr>
            <a:endParaRPr sz="2800" dirty="0">
              <a:cs typeface="Times New Roman"/>
            </a:endParaRPr>
          </a:p>
          <a:p>
            <a:pPr marL="355600" marR="5080" indent="-342900" algn="just">
              <a:spcBef>
                <a:spcPts val="2230"/>
              </a:spcBef>
              <a:buFont typeface="Arial"/>
              <a:buChar char="•"/>
              <a:tabLst>
                <a:tab pos="355600" algn="l"/>
              </a:tabLst>
            </a:pPr>
            <a:r>
              <a:rPr sz="2800" spc="-15" dirty="0">
                <a:cs typeface="Calibri"/>
              </a:rPr>
              <a:t>After </a:t>
            </a:r>
            <a:r>
              <a:rPr sz="2800" spc="-10" dirty="0">
                <a:cs typeface="Calibri"/>
              </a:rPr>
              <a:t>coding </a:t>
            </a:r>
            <a:r>
              <a:rPr sz="2800" spc="-15" dirty="0">
                <a:cs typeface="Calibri"/>
              </a:rPr>
              <a:t>process, </a:t>
            </a:r>
            <a:r>
              <a:rPr sz="2800" dirty="0">
                <a:cs typeface="Calibri"/>
              </a:rPr>
              <a:t>the </a:t>
            </a:r>
            <a:r>
              <a:rPr sz="2800" spc="-5" dirty="0">
                <a:cs typeface="Calibri"/>
              </a:rPr>
              <a:t>signal is </a:t>
            </a:r>
            <a:r>
              <a:rPr sz="2800" spc="-10" dirty="0">
                <a:cs typeface="Calibri"/>
              </a:rPr>
              <a:t>ready </a:t>
            </a:r>
            <a:r>
              <a:rPr sz="2800" spc="-25" dirty="0">
                <a:cs typeface="Calibri"/>
              </a:rPr>
              <a:t>to </a:t>
            </a:r>
            <a:r>
              <a:rPr sz="2800" spc="5" dirty="0">
                <a:cs typeface="Calibri"/>
              </a:rPr>
              <a:t>be  </a:t>
            </a:r>
            <a:r>
              <a:rPr sz="2800" spc="-15" dirty="0">
                <a:cs typeface="Calibri"/>
              </a:rPr>
              <a:t>transmitted </a:t>
            </a:r>
            <a:r>
              <a:rPr sz="2800" spc="-10" dirty="0">
                <a:cs typeface="Calibri"/>
              </a:rPr>
              <a:t>through </a:t>
            </a:r>
            <a:r>
              <a:rPr sz="2800" dirty="0">
                <a:cs typeface="Calibri"/>
              </a:rPr>
              <a:t>the channel. </a:t>
            </a:r>
            <a:r>
              <a:rPr sz="2800" dirty="0" smtClean="0">
                <a:cs typeface="Calibri"/>
              </a:rPr>
              <a:t>And</a:t>
            </a:r>
            <a:r>
              <a:rPr lang="en-US" sz="2800" dirty="0" smtClean="0">
                <a:cs typeface="Calibri"/>
              </a:rPr>
              <a:t> t</a:t>
            </a:r>
            <a:r>
              <a:rPr sz="2800" spc="-25" dirty="0" smtClean="0">
                <a:cs typeface="Calibri"/>
              </a:rPr>
              <a:t>herefore</a:t>
            </a:r>
            <a:r>
              <a:rPr sz="2800" spc="-25" dirty="0">
                <a:cs typeface="Calibri"/>
              </a:rPr>
              <a:t>, </a:t>
            </a:r>
            <a:r>
              <a:rPr sz="2800" spc="-10" dirty="0">
                <a:cs typeface="Calibri"/>
              </a:rPr>
              <a:t>completing </a:t>
            </a:r>
            <a:r>
              <a:rPr sz="2800" dirty="0">
                <a:cs typeface="Calibri"/>
              </a:rPr>
              <a:t>the A/D </a:t>
            </a:r>
            <a:r>
              <a:rPr sz="2800" spc="-20" dirty="0">
                <a:cs typeface="Calibri"/>
              </a:rPr>
              <a:t>conversion </a:t>
            </a:r>
            <a:r>
              <a:rPr sz="2800" dirty="0">
                <a:cs typeface="Calibri"/>
              </a:rPr>
              <a:t>of  an analog</a:t>
            </a:r>
            <a:r>
              <a:rPr sz="2800" spc="10" dirty="0">
                <a:cs typeface="Calibri"/>
              </a:rPr>
              <a:t> </a:t>
            </a:r>
            <a:r>
              <a:rPr sz="2800" spc="-5" dirty="0">
                <a:cs typeface="Calibri"/>
              </a:rPr>
              <a:t>signal.</a:t>
            </a:r>
            <a:endParaRPr sz="2800" dirty="0"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667376" y="3375660"/>
            <a:ext cx="576453" cy="54559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6724650" y="3883026"/>
            <a:ext cx="184150" cy="1905"/>
          </a:xfrm>
          <a:custGeom>
            <a:avLst/>
            <a:gdLst/>
            <a:ahLst/>
            <a:cxnLst/>
            <a:rect l="l" t="t" r="r" b="b"/>
            <a:pathLst>
              <a:path w="184150" h="1904">
                <a:moveTo>
                  <a:pt x="-9525" y="825"/>
                </a:moveTo>
                <a:lnTo>
                  <a:pt x="193675" y="825"/>
                </a:lnTo>
              </a:path>
            </a:pathLst>
          </a:custGeom>
          <a:ln w="20700">
            <a:solidFill>
              <a:srgbClr val="4F81B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6221477" y="3341624"/>
            <a:ext cx="688339" cy="57962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6232526" y="3351277"/>
            <a:ext cx="492125" cy="1905"/>
          </a:xfrm>
          <a:custGeom>
            <a:avLst/>
            <a:gdLst/>
            <a:ahLst/>
            <a:cxnLst/>
            <a:rect l="l" t="t" r="r" b="b"/>
            <a:pathLst>
              <a:path w="492125" h="1904">
                <a:moveTo>
                  <a:pt x="-9525" y="762"/>
                </a:moveTo>
                <a:lnTo>
                  <a:pt x="501650" y="762"/>
                </a:lnTo>
              </a:path>
            </a:pathLst>
          </a:custGeom>
          <a:ln w="20574">
            <a:solidFill>
              <a:srgbClr val="4F81B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6723127" y="3352800"/>
            <a:ext cx="1905" cy="533400"/>
          </a:xfrm>
          <a:custGeom>
            <a:avLst/>
            <a:gdLst/>
            <a:ahLst/>
            <a:cxnLst/>
            <a:rect l="l" t="t" r="r" b="b"/>
            <a:pathLst>
              <a:path w="1904" h="533400">
                <a:moveTo>
                  <a:pt x="762" y="-9525"/>
                </a:moveTo>
                <a:lnTo>
                  <a:pt x="762" y="542925"/>
                </a:lnTo>
              </a:path>
            </a:pathLst>
          </a:custGeom>
          <a:ln w="20574">
            <a:solidFill>
              <a:srgbClr val="4F81B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6897623" y="3377185"/>
            <a:ext cx="24384" cy="53644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6899275" y="3340101"/>
            <a:ext cx="205612" cy="570483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7083426" y="3340101"/>
            <a:ext cx="576199" cy="581151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8140701" y="3883026"/>
            <a:ext cx="186055" cy="1905"/>
          </a:xfrm>
          <a:custGeom>
            <a:avLst/>
            <a:gdLst/>
            <a:ahLst/>
            <a:cxnLst/>
            <a:rect l="l" t="t" r="r" b="b"/>
            <a:pathLst>
              <a:path w="186054" h="1904">
                <a:moveTo>
                  <a:pt x="-9525" y="825"/>
                </a:moveTo>
                <a:lnTo>
                  <a:pt x="195326" y="825"/>
                </a:lnTo>
              </a:path>
            </a:pathLst>
          </a:custGeom>
          <a:ln w="20700">
            <a:solidFill>
              <a:srgbClr val="4F81B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7637527" y="3341624"/>
            <a:ext cx="691133" cy="579627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7648576" y="3351277"/>
            <a:ext cx="492125" cy="1905"/>
          </a:xfrm>
          <a:custGeom>
            <a:avLst/>
            <a:gdLst/>
            <a:ahLst/>
            <a:cxnLst/>
            <a:rect l="l" t="t" r="r" b="b"/>
            <a:pathLst>
              <a:path w="492125" h="1904">
                <a:moveTo>
                  <a:pt x="-9525" y="762"/>
                </a:moveTo>
                <a:lnTo>
                  <a:pt x="501650" y="762"/>
                </a:lnTo>
              </a:path>
            </a:pathLst>
          </a:custGeom>
          <a:ln w="20574">
            <a:solidFill>
              <a:srgbClr val="4F81B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8140701" y="3352800"/>
            <a:ext cx="1905" cy="533400"/>
          </a:xfrm>
          <a:custGeom>
            <a:avLst/>
            <a:gdLst/>
            <a:ahLst/>
            <a:cxnLst/>
            <a:rect l="l" t="t" r="r" b="b"/>
            <a:pathLst>
              <a:path w="1904" h="533400">
                <a:moveTo>
                  <a:pt x="825" y="-9525"/>
                </a:moveTo>
                <a:lnTo>
                  <a:pt x="825" y="542925"/>
                </a:lnTo>
              </a:path>
            </a:pathLst>
          </a:custGeom>
          <a:ln w="20700">
            <a:solidFill>
              <a:srgbClr val="4F81B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9300972" y="3377185"/>
            <a:ext cx="22859" cy="536447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8930641" y="3338576"/>
            <a:ext cx="391159" cy="575056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8942452" y="3352800"/>
            <a:ext cx="1905" cy="533400"/>
          </a:xfrm>
          <a:custGeom>
            <a:avLst/>
            <a:gdLst/>
            <a:ahLst/>
            <a:cxnLst/>
            <a:rect l="l" t="t" r="r" b="b"/>
            <a:pathLst>
              <a:path w="1904" h="533400">
                <a:moveTo>
                  <a:pt x="762" y="-9525"/>
                </a:moveTo>
                <a:lnTo>
                  <a:pt x="762" y="542925"/>
                </a:lnTo>
              </a:path>
            </a:pathLst>
          </a:custGeom>
          <a:ln w="20574">
            <a:solidFill>
              <a:srgbClr val="4F81B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8325611" y="3895345"/>
            <a:ext cx="620268" cy="24383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8326502" y="3881502"/>
            <a:ext cx="617855" cy="1905"/>
          </a:xfrm>
          <a:custGeom>
            <a:avLst/>
            <a:gdLst/>
            <a:ahLst/>
            <a:cxnLst/>
            <a:rect l="l" t="t" r="r" b="b"/>
            <a:pathLst>
              <a:path w="617854" h="1904">
                <a:moveTo>
                  <a:pt x="-9524" y="762"/>
                </a:moveTo>
                <a:lnTo>
                  <a:pt x="626999" y="762"/>
                </a:lnTo>
              </a:path>
            </a:pathLst>
          </a:custGeom>
          <a:ln w="20574">
            <a:solidFill>
              <a:srgbClr val="4F81B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9361932" y="3377185"/>
            <a:ext cx="22859" cy="536447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9363075" y="3340101"/>
            <a:ext cx="206120" cy="570483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9556751" y="3349625"/>
            <a:ext cx="1905" cy="533400"/>
          </a:xfrm>
          <a:custGeom>
            <a:avLst/>
            <a:gdLst/>
            <a:ahLst/>
            <a:cxnLst/>
            <a:rect l="l" t="t" r="r" b="b"/>
            <a:pathLst>
              <a:path w="1904" h="533400">
                <a:moveTo>
                  <a:pt x="825" y="-9525"/>
                </a:moveTo>
                <a:lnTo>
                  <a:pt x="825" y="542925"/>
                </a:lnTo>
              </a:path>
            </a:pathLst>
          </a:custGeom>
          <a:ln w="20700">
            <a:solidFill>
              <a:srgbClr val="4F81B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9310117" y="3896868"/>
            <a:ext cx="65531" cy="24383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9312275" y="3883026"/>
            <a:ext cx="62230" cy="1905"/>
          </a:xfrm>
          <a:custGeom>
            <a:avLst/>
            <a:gdLst/>
            <a:ahLst/>
            <a:cxnLst/>
            <a:rect l="l" t="t" r="r" b="b"/>
            <a:pathLst>
              <a:path w="62229" h="1904">
                <a:moveTo>
                  <a:pt x="0" y="0"/>
                </a:moveTo>
                <a:lnTo>
                  <a:pt x="30988" y="0"/>
                </a:lnTo>
                <a:lnTo>
                  <a:pt x="30988" y="1650"/>
                </a:lnTo>
                <a:lnTo>
                  <a:pt x="61975" y="1650"/>
                </a:lnTo>
              </a:path>
            </a:pathLst>
          </a:custGeom>
          <a:ln w="19050">
            <a:solidFill>
              <a:srgbClr val="4F81B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9669781" y="3374136"/>
            <a:ext cx="22859" cy="536447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9671051" y="3340101"/>
            <a:ext cx="513841" cy="572007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10172701" y="3352800"/>
            <a:ext cx="1905" cy="532130"/>
          </a:xfrm>
          <a:custGeom>
            <a:avLst/>
            <a:gdLst/>
            <a:ahLst/>
            <a:cxnLst/>
            <a:rect l="l" t="t" r="r" b="b"/>
            <a:pathLst>
              <a:path w="1904" h="532129">
                <a:moveTo>
                  <a:pt x="825" y="-9525"/>
                </a:moveTo>
                <a:lnTo>
                  <a:pt x="825" y="541401"/>
                </a:lnTo>
              </a:path>
            </a:pathLst>
          </a:custGeom>
          <a:ln w="20700">
            <a:solidFill>
              <a:srgbClr val="4F81B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9557005" y="3896868"/>
            <a:ext cx="106679" cy="24383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9558401" y="3883026"/>
            <a:ext cx="93980" cy="1905"/>
          </a:xfrm>
          <a:custGeom>
            <a:avLst/>
            <a:gdLst/>
            <a:ahLst/>
            <a:cxnLst/>
            <a:rect l="l" t="t" r="r" b="b"/>
            <a:pathLst>
              <a:path w="93979" h="1904">
                <a:moveTo>
                  <a:pt x="0" y="0"/>
                </a:moveTo>
                <a:lnTo>
                  <a:pt x="93852" y="0"/>
                </a:lnTo>
                <a:lnTo>
                  <a:pt x="93852" y="1650"/>
                </a:lnTo>
                <a:lnTo>
                  <a:pt x="63500" y="1650"/>
                </a:lnTo>
              </a:path>
            </a:pathLst>
          </a:custGeom>
          <a:ln w="19049">
            <a:solidFill>
              <a:srgbClr val="4F81B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55440359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284113" y="461594"/>
            <a:ext cx="4238350" cy="697230"/>
          </a:xfrm>
          <a:prstGeom prst="rect">
            <a:avLst/>
          </a:prstGeom>
        </p:spPr>
        <p:txBody>
          <a:bodyPr vert="horz" wrap="square" lIns="0" tIns="13335" rIns="0" bIns="0" rtlCol="0" anchor="ctr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5"/>
              </a:spcBef>
            </a:pPr>
            <a:r>
              <a:rPr lang="en-US" dirty="0" smtClean="0">
                <a:latin typeface="+mn-lt"/>
              </a:rPr>
              <a:t>Transmission</a:t>
            </a:r>
            <a:endParaRPr spc="-5" dirty="0">
              <a:latin typeface="+mn-l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20461" y="1607565"/>
            <a:ext cx="10187189" cy="3263073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 algn="just">
              <a:spcBef>
                <a:spcPts val="105"/>
              </a:spcBef>
              <a:buFont typeface="Arial"/>
              <a:buChar char="•"/>
              <a:tabLst>
                <a:tab pos="355600" algn="l"/>
              </a:tabLst>
            </a:pPr>
            <a:r>
              <a:rPr sz="3200" spc="-15" dirty="0">
                <a:cs typeface="Calibri"/>
              </a:rPr>
              <a:t>After </a:t>
            </a:r>
            <a:r>
              <a:rPr sz="3200" spc="-5" dirty="0">
                <a:cs typeface="Calibri"/>
              </a:rPr>
              <a:t>encoding </a:t>
            </a:r>
            <a:r>
              <a:rPr sz="3200" dirty="0">
                <a:cs typeface="Calibri"/>
              </a:rPr>
              <a:t>the binary </a:t>
            </a:r>
            <a:r>
              <a:rPr sz="3200" spc="-15" dirty="0">
                <a:cs typeface="Calibri"/>
              </a:rPr>
              <a:t>data, </a:t>
            </a:r>
            <a:r>
              <a:rPr sz="3200" dirty="0">
                <a:cs typeface="Calibri"/>
              </a:rPr>
              <a:t>the </a:t>
            </a:r>
            <a:r>
              <a:rPr sz="3200" spc="-20" dirty="0">
                <a:cs typeface="Calibri"/>
              </a:rPr>
              <a:t>data </a:t>
            </a:r>
            <a:r>
              <a:rPr sz="3200" spc="-5" dirty="0">
                <a:cs typeface="Calibri"/>
              </a:rPr>
              <a:t>is  now </a:t>
            </a:r>
            <a:r>
              <a:rPr sz="3200" spc="-10" dirty="0">
                <a:cs typeface="Calibri"/>
              </a:rPr>
              <a:t>ready </a:t>
            </a:r>
            <a:r>
              <a:rPr sz="3200" spc="-20" dirty="0">
                <a:cs typeface="Calibri"/>
              </a:rPr>
              <a:t>to </a:t>
            </a:r>
            <a:r>
              <a:rPr sz="3200" spc="5" dirty="0">
                <a:cs typeface="Calibri"/>
              </a:rPr>
              <a:t>be </a:t>
            </a:r>
            <a:r>
              <a:rPr sz="3200" spc="-15" dirty="0">
                <a:cs typeface="Calibri"/>
              </a:rPr>
              <a:t>transmitted</a:t>
            </a:r>
            <a:r>
              <a:rPr sz="3200" spc="690" dirty="0">
                <a:cs typeface="Calibri"/>
              </a:rPr>
              <a:t> </a:t>
            </a:r>
            <a:r>
              <a:rPr sz="3200" spc="-10" dirty="0">
                <a:cs typeface="Calibri"/>
              </a:rPr>
              <a:t>through </a:t>
            </a:r>
            <a:r>
              <a:rPr sz="3200" dirty="0">
                <a:cs typeface="Calibri"/>
              </a:rPr>
              <a:t>the  </a:t>
            </a:r>
            <a:r>
              <a:rPr sz="3200" spc="-20" dirty="0">
                <a:cs typeface="Calibri"/>
              </a:rPr>
              <a:t>physical</a:t>
            </a:r>
            <a:r>
              <a:rPr sz="3200" dirty="0">
                <a:cs typeface="Calibri"/>
              </a:rPr>
              <a:t> channel</a:t>
            </a:r>
          </a:p>
          <a:p>
            <a:pPr marL="355600" marR="6350" indent="-342900" algn="just">
              <a:spcBef>
                <a:spcPts val="770"/>
              </a:spcBef>
              <a:buFont typeface="Arial"/>
              <a:buChar char="•"/>
              <a:tabLst>
                <a:tab pos="355600" algn="l"/>
              </a:tabLst>
            </a:pPr>
            <a:r>
              <a:rPr sz="3200" spc="-5" dirty="0">
                <a:cs typeface="Calibri"/>
              </a:rPr>
              <a:t>In </a:t>
            </a:r>
            <a:r>
              <a:rPr sz="3200" spc="-10" dirty="0">
                <a:cs typeface="Calibri"/>
              </a:rPr>
              <a:t>order </a:t>
            </a:r>
            <a:r>
              <a:rPr sz="3200" spc="-25" dirty="0">
                <a:cs typeface="Calibri"/>
              </a:rPr>
              <a:t>to </a:t>
            </a:r>
            <a:r>
              <a:rPr sz="3200" spc="-10" dirty="0">
                <a:cs typeface="Calibri"/>
              </a:rPr>
              <a:t>transmit </a:t>
            </a:r>
            <a:r>
              <a:rPr sz="3200" dirty="0">
                <a:cs typeface="Calibri"/>
              </a:rPr>
              <a:t>the </a:t>
            </a:r>
            <a:r>
              <a:rPr sz="3200" spc="-20" dirty="0">
                <a:cs typeface="Calibri"/>
              </a:rPr>
              <a:t>data </a:t>
            </a:r>
            <a:r>
              <a:rPr sz="3200" dirty="0">
                <a:cs typeface="Calibri"/>
              </a:rPr>
              <a:t>in the </a:t>
            </a:r>
            <a:r>
              <a:rPr sz="3200" spc="-20" dirty="0">
                <a:cs typeface="Calibri"/>
              </a:rPr>
              <a:t>physical  </a:t>
            </a:r>
            <a:r>
              <a:rPr sz="3200" dirty="0">
                <a:cs typeface="Calibri"/>
              </a:rPr>
              <a:t>channel </a:t>
            </a:r>
            <a:r>
              <a:rPr sz="3200" spc="-10" dirty="0">
                <a:cs typeface="Calibri"/>
              </a:rPr>
              <a:t>we </a:t>
            </a:r>
            <a:r>
              <a:rPr sz="3200" spc="-15" dirty="0">
                <a:cs typeface="Calibri"/>
              </a:rPr>
              <a:t>must convert </a:t>
            </a:r>
            <a:r>
              <a:rPr sz="3200" dirty="0">
                <a:cs typeface="Calibri"/>
              </a:rPr>
              <a:t>the </a:t>
            </a:r>
            <a:r>
              <a:rPr sz="3200" spc="-20" dirty="0">
                <a:cs typeface="Calibri"/>
              </a:rPr>
              <a:t>data </a:t>
            </a:r>
            <a:r>
              <a:rPr sz="3200" spc="-5" dirty="0">
                <a:cs typeface="Calibri"/>
              </a:rPr>
              <a:t>back </a:t>
            </a:r>
            <a:r>
              <a:rPr sz="3200" spc="-20" dirty="0">
                <a:cs typeface="Calibri"/>
              </a:rPr>
              <a:t>to </a:t>
            </a:r>
            <a:r>
              <a:rPr sz="3200" dirty="0">
                <a:cs typeface="Calibri"/>
              </a:rPr>
              <a:t>an  </a:t>
            </a:r>
            <a:r>
              <a:rPr sz="3200" spc="-5" dirty="0">
                <a:cs typeface="Calibri"/>
              </a:rPr>
              <a:t>electrical</a:t>
            </a:r>
            <a:r>
              <a:rPr sz="3200" spc="-25" dirty="0">
                <a:cs typeface="Calibri"/>
              </a:rPr>
              <a:t> </a:t>
            </a:r>
            <a:r>
              <a:rPr sz="3200" spc="-5" dirty="0">
                <a:cs typeface="Calibri"/>
              </a:rPr>
              <a:t>signal</a:t>
            </a:r>
            <a:endParaRPr sz="3200" dirty="0">
              <a:cs typeface="Calibri"/>
            </a:endParaRPr>
          </a:p>
          <a:p>
            <a:pPr marL="469900" algn="just">
              <a:spcBef>
                <a:spcPts val="690"/>
              </a:spcBef>
            </a:pPr>
            <a:r>
              <a:rPr sz="3200" spc="-5" dirty="0">
                <a:cs typeface="Arial"/>
              </a:rPr>
              <a:t>– </a:t>
            </a:r>
            <a:r>
              <a:rPr sz="3200" spc="-20" dirty="0">
                <a:cs typeface="Calibri"/>
              </a:rPr>
              <a:t>Convert </a:t>
            </a:r>
            <a:r>
              <a:rPr sz="3200" spc="-10" dirty="0">
                <a:cs typeface="Calibri"/>
              </a:rPr>
              <a:t>it back </a:t>
            </a:r>
            <a:r>
              <a:rPr sz="3200" spc="-15" dirty="0">
                <a:cs typeface="Calibri"/>
              </a:rPr>
              <a:t>to </a:t>
            </a:r>
            <a:r>
              <a:rPr sz="3200" spc="-5" dirty="0">
                <a:cs typeface="Calibri"/>
              </a:rPr>
              <a:t>an analog</a:t>
            </a:r>
            <a:r>
              <a:rPr sz="3200" spc="5" dirty="0">
                <a:cs typeface="Calibri"/>
              </a:rPr>
              <a:t> </a:t>
            </a:r>
            <a:r>
              <a:rPr sz="3200" spc="-25" dirty="0">
                <a:cs typeface="Calibri"/>
              </a:rPr>
              <a:t>form</a:t>
            </a:r>
            <a:endParaRPr sz="3200" dirty="0">
              <a:cs typeface="Calibri"/>
            </a:endParaRPr>
          </a:p>
          <a:p>
            <a:pPr marL="355600" indent="-342900" algn="just">
              <a:spcBef>
                <a:spcPts val="755"/>
              </a:spcBef>
              <a:buFont typeface="Arial"/>
              <a:buChar char="•"/>
              <a:tabLst>
                <a:tab pos="355600" algn="l"/>
              </a:tabLst>
            </a:pPr>
            <a:r>
              <a:rPr sz="3200" spc="-5" dirty="0">
                <a:cs typeface="Calibri"/>
              </a:rPr>
              <a:t>This </a:t>
            </a:r>
            <a:r>
              <a:rPr sz="3200" spc="-10" dirty="0">
                <a:cs typeface="Calibri"/>
              </a:rPr>
              <a:t>process </a:t>
            </a:r>
            <a:r>
              <a:rPr sz="3200" spc="-5" dirty="0">
                <a:cs typeface="Calibri"/>
              </a:rPr>
              <a:t>is called</a:t>
            </a:r>
            <a:r>
              <a:rPr sz="3200" spc="5" dirty="0">
                <a:cs typeface="Calibri"/>
              </a:rPr>
              <a:t> </a:t>
            </a:r>
            <a:r>
              <a:rPr sz="3200" spc="-5" dirty="0">
                <a:cs typeface="Calibri"/>
              </a:rPr>
              <a:t>modulation</a:t>
            </a:r>
            <a:endParaRPr sz="32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262696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54559" y="461594"/>
            <a:ext cx="7112658" cy="697230"/>
          </a:xfrm>
          <a:prstGeom prst="rect">
            <a:avLst/>
          </a:prstGeom>
        </p:spPr>
        <p:txBody>
          <a:bodyPr vert="horz" wrap="square" lIns="0" tIns="13335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What </a:t>
            </a:r>
            <a:r>
              <a:rPr dirty="0"/>
              <a:t>is</a:t>
            </a:r>
            <a:r>
              <a:rPr spc="-55" dirty="0"/>
              <a:t> </a:t>
            </a:r>
            <a:r>
              <a:rPr spc="-5" dirty="0"/>
              <a:t>Communication?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idx="1"/>
          </p:nvPr>
        </p:nvSpPr>
        <p:spPr>
          <a:xfrm>
            <a:off x="1100070" y="1761230"/>
            <a:ext cx="10515600" cy="429104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indent="-342900" algn="just">
              <a:lnSpc>
                <a:spcPts val="3650"/>
              </a:lnSpc>
              <a:spcBef>
                <a:spcPts val="105"/>
              </a:spcBef>
              <a:buFont typeface="Arial"/>
              <a:buChar char="•"/>
              <a:tabLst>
                <a:tab pos="354965" algn="l"/>
                <a:tab pos="355600" algn="l"/>
                <a:tab pos="3205480" algn="l"/>
                <a:tab pos="3685540" algn="l"/>
                <a:tab pos="5843905" algn="l"/>
                <a:tab pos="6802755" algn="l"/>
              </a:tabLst>
            </a:pPr>
            <a:r>
              <a:rPr sz="3200" spc="-5" dirty="0">
                <a:uFill>
                  <a:solidFill>
                    <a:srgbClr val="000000"/>
                  </a:solidFill>
                </a:uFill>
              </a:rPr>
              <a:t>Communication</a:t>
            </a:r>
            <a:r>
              <a:rPr sz="3200" spc="-5" dirty="0"/>
              <a:t>	</a:t>
            </a:r>
            <a:r>
              <a:rPr sz="3200" dirty="0"/>
              <a:t>is	</a:t>
            </a:r>
            <a:r>
              <a:rPr sz="3200" spc="-20" dirty="0"/>
              <a:t>transferring	</a:t>
            </a:r>
            <a:r>
              <a:rPr sz="3200" spc="-15" dirty="0"/>
              <a:t>data	</a:t>
            </a:r>
            <a:r>
              <a:rPr sz="3200" spc="-10" dirty="0" smtClean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reliably</a:t>
            </a:r>
            <a:r>
              <a:rPr lang="en-US" sz="3200" spc="-10" dirty="0" smtClean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3200" spc="-15" dirty="0" smtClean="0"/>
              <a:t>from </a:t>
            </a:r>
            <a:r>
              <a:rPr sz="3200" dirty="0"/>
              <a:t>one </a:t>
            </a:r>
            <a:r>
              <a:rPr sz="3200" spc="-10" dirty="0"/>
              <a:t>point </a:t>
            </a:r>
            <a:r>
              <a:rPr sz="3200" spc="-20" dirty="0"/>
              <a:t>to</a:t>
            </a:r>
            <a:r>
              <a:rPr sz="3200" spc="20" dirty="0"/>
              <a:t> </a:t>
            </a:r>
            <a:r>
              <a:rPr sz="3200" dirty="0" smtClean="0"/>
              <a:t>another</a:t>
            </a:r>
            <a:r>
              <a:rPr lang="en-US" sz="3200" dirty="0" smtClean="0"/>
              <a:t>.</a:t>
            </a:r>
          </a:p>
          <a:p>
            <a:pPr marL="12700" indent="0" algn="just">
              <a:lnSpc>
                <a:spcPts val="3650"/>
              </a:lnSpc>
              <a:spcBef>
                <a:spcPts val="105"/>
              </a:spcBef>
              <a:buNone/>
              <a:tabLst>
                <a:tab pos="354965" algn="l"/>
                <a:tab pos="355600" algn="l"/>
                <a:tab pos="3205480" algn="l"/>
                <a:tab pos="3685540" algn="l"/>
                <a:tab pos="5843905" algn="l"/>
                <a:tab pos="6802755" algn="l"/>
              </a:tabLst>
            </a:pPr>
            <a:endParaRPr lang="en-US" sz="3200" dirty="0" smtClean="0"/>
          </a:p>
          <a:p>
            <a:pPr marL="469900" indent="-457200" algn="just">
              <a:lnSpc>
                <a:spcPts val="3650"/>
              </a:lnSpc>
              <a:spcBef>
                <a:spcPts val="105"/>
              </a:spcBef>
              <a:tabLst>
                <a:tab pos="354965" algn="l"/>
                <a:tab pos="355600" algn="l"/>
                <a:tab pos="3205480" algn="l"/>
                <a:tab pos="3685540" algn="l"/>
                <a:tab pos="5843905" algn="l"/>
                <a:tab pos="6802755" algn="l"/>
              </a:tabLst>
            </a:pPr>
            <a:r>
              <a:rPr sz="3200" spc="-20" dirty="0" smtClean="0"/>
              <a:t>Data </a:t>
            </a:r>
            <a:r>
              <a:rPr sz="3200" spc="-10" dirty="0"/>
              <a:t>could </a:t>
            </a:r>
            <a:r>
              <a:rPr sz="3200" spc="-5" dirty="0"/>
              <a:t>be: </a:t>
            </a:r>
            <a:r>
              <a:rPr sz="3200" spc="-10" dirty="0"/>
              <a:t>voice, </a:t>
            </a:r>
            <a:r>
              <a:rPr sz="3200" spc="-15" dirty="0"/>
              <a:t>video, </a:t>
            </a:r>
            <a:r>
              <a:rPr lang="en-US" sz="3200" spc="-10" dirty="0" smtClean="0"/>
              <a:t>images</a:t>
            </a:r>
            <a:r>
              <a:rPr sz="3200" spc="40" dirty="0" smtClean="0"/>
              <a:t> </a:t>
            </a:r>
            <a:r>
              <a:rPr sz="3200" spc="-15" dirty="0"/>
              <a:t>etc</a:t>
            </a:r>
            <a:r>
              <a:rPr sz="3200" spc="-15" dirty="0" smtClean="0"/>
              <a:t>…</a:t>
            </a:r>
            <a:endParaRPr lang="en-US" sz="3200" spc="-15" dirty="0" smtClean="0"/>
          </a:p>
          <a:p>
            <a:pPr marL="12700" indent="0" algn="just">
              <a:lnSpc>
                <a:spcPts val="3650"/>
              </a:lnSpc>
              <a:spcBef>
                <a:spcPts val="105"/>
              </a:spcBef>
              <a:buNone/>
              <a:tabLst>
                <a:tab pos="354965" algn="l"/>
                <a:tab pos="355600" algn="l"/>
                <a:tab pos="3205480" algn="l"/>
                <a:tab pos="3685540" algn="l"/>
                <a:tab pos="5843905" algn="l"/>
                <a:tab pos="6802755" algn="l"/>
              </a:tabLst>
            </a:pPr>
            <a:endParaRPr lang="en-US" sz="3200" spc="-15" dirty="0" smtClean="0"/>
          </a:p>
          <a:p>
            <a:pPr marL="355600" indent="-342900" algn="just">
              <a:spcBef>
                <a:spcPts val="509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en-US" sz="3200" spc="-10" dirty="0" smtClean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Communication</a:t>
            </a:r>
            <a:r>
              <a:rPr lang="en-US" sz="3200" spc="-5" dirty="0" smtClean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lang="en-US" sz="3200" spc="-30" dirty="0" smtClean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system</a:t>
            </a:r>
            <a:endParaRPr lang="en-US" sz="3200" dirty="0" smtClean="0">
              <a:latin typeface="Calibri"/>
              <a:cs typeface="Calibri"/>
            </a:endParaRPr>
          </a:p>
          <a:p>
            <a:pPr marL="469265" marR="22225" indent="0" algn="just">
              <a:lnSpc>
                <a:spcPts val="3030"/>
              </a:lnSpc>
              <a:spcBef>
                <a:spcPts val="730"/>
              </a:spcBef>
              <a:buNone/>
              <a:tabLst>
                <a:tab pos="1205865" algn="l"/>
                <a:tab pos="2452370" algn="l"/>
                <a:tab pos="3289300" algn="l"/>
              </a:tabLst>
            </a:pPr>
            <a:r>
              <a:rPr lang="en-US" sz="3200" spc="-5" dirty="0">
                <a:latin typeface="Calibri"/>
                <a:cs typeface="Calibri"/>
              </a:rPr>
              <a:t>A</a:t>
            </a:r>
            <a:r>
              <a:rPr lang="en-US" sz="3200" dirty="0">
                <a:latin typeface="Calibri"/>
                <a:cs typeface="Calibri"/>
              </a:rPr>
              <a:t>	</a:t>
            </a:r>
            <a:r>
              <a:rPr lang="en-US" sz="3200" spc="-60" dirty="0">
                <a:latin typeface="Calibri"/>
                <a:cs typeface="Calibri"/>
              </a:rPr>
              <a:t>s</a:t>
            </a:r>
            <a:r>
              <a:rPr lang="en-US" sz="3200" spc="-25" dirty="0">
                <a:latin typeface="Calibri"/>
                <a:cs typeface="Calibri"/>
              </a:rPr>
              <a:t>y</a:t>
            </a:r>
            <a:r>
              <a:rPr lang="en-US" sz="3200" spc="-45" dirty="0">
                <a:latin typeface="Calibri"/>
                <a:cs typeface="Calibri"/>
              </a:rPr>
              <a:t>s</a:t>
            </a:r>
            <a:r>
              <a:rPr lang="en-US" sz="3200" spc="-35" dirty="0">
                <a:latin typeface="Calibri"/>
                <a:cs typeface="Calibri"/>
              </a:rPr>
              <a:t>t</a:t>
            </a:r>
            <a:r>
              <a:rPr lang="en-US" sz="3200" spc="-5" dirty="0">
                <a:latin typeface="Calibri"/>
                <a:cs typeface="Calibri"/>
              </a:rPr>
              <a:t>em</a:t>
            </a:r>
            <a:r>
              <a:rPr lang="en-US" sz="3200" dirty="0">
                <a:latin typeface="Calibri"/>
                <a:cs typeface="Calibri"/>
              </a:rPr>
              <a:t>	t</a:t>
            </a:r>
            <a:r>
              <a:rPr lang="en-US" sz="3200" spc="-10" dirty="0">
                <a:latin typeface="Calibri"/>
                <a:cs typeface="Calibri"/>
              </a:rPr>
              <a:t>h</a:t>
            </a:r>
            <a:r>
              <a:rPr lang="en-US" sz="3200" spc="-30" dirty="0">
                <a:latin typeface="Calibri"/>
                <a:cs typeface="Calibri"/>
              </a:rPr>
              <a:t>a</a:t>
            </a:r>
            <a:r>
              <a:rPr lang="en-US" sz="3200" spc="-5" dirty="0">
                <a:latin typeface="Calibri"/>
                <a:cs typeface="Calibri"/>
              </a:rPr>
              <a:t>t</a:t>
            </a:r>
            <a:r>
              <a:rPr lang="en-US" sz="3200" dirty="0">
                <a:latin typeface="Calibri"/>
                <a:cs typeface="Calibri"/>
              </a:rPr>
              <a:t>	</a:t>
            </a:r>
            <a:r>
              <a:rPr lang="en-US" sz="3200" spc="-5" dirty="0">
                <a:latin typeface="Calibri"/>
                <a:cs typeface="Calibri"/>
              </a:rPr>
              <a:t>al</a:t>
            </a:r>
            <a:r>
              <a:rPr lang="en-US" sz="3200" spc="-15" dirty="0">
                <a:latin typeface="Calibri"/>
                <a:cs typeface="Calibri"/>
              </a:rPr>
              <a:t>lo</a:t>
            </a:r>
            <a:r>
              <a:rPr lang="en-US" sz="3200" spc="-25" dirty="0">
                <a:latin typeface="Calibri"/>
                <a:cs typeface="Calibri"/>
              </a:rPr>
              <a:t>w</a:t>
            </a:r>
            <a:r>
              <a:rPr lang="en-US" sz="3200" spc="-5" dirty="0">
                <a:latin typeface="Calibri"/>
                <a:cs typeface="Calibri"/>
              </a:rPr>
              <a:t>s  transfer of information </a:t>
            </a:r>
            <a:r>
              <a:rPr lang="en-US" sz="3200" spc="-10" dirty="0">
                <a:latin typeface="Calibri"/>
                <a:cs typeface="Calibri"/>
              </a:rPr>
              <a:t>reliably between transmitter and </a:t>
            </a:r>
            <a:r>
              <a:rPr lang="en-US" sz="3200" spc="-10" dirty="0" smtClean="0">
                <a:latin typeface="Calibri"/>
                <a:cs typeface="Calibri"/>
              </a:rPr>
              <a:t>receiver.</a:t>
            </a:r>
            <a:endParaRPr lang="en-US" sz="3200" dirty="0">
              <a:latin typeface="Calibri"/>
              <a:cs typeface="Calibri"/>
            </a:endParaRPr>
          </a:p>
          <a:p>
            <a:pPr marL="469900" indent="-457200">
              <a:lnSpc>
                <a:spcPts val="3650"/>
              </a:lnSpc>
              <a:spcBef>
                <a:spcPts val="105"/>
              </a:spcBef>
              <a:tabLst>
                <a:tab pos="354965" algn="l"/>
                <a:tab pos="355600" algn="l"/>
                <a:tab pos="3205480" algn="l"/>
                <a:tab pos="3685540" algn="l"/>
                <a:tab pos="5843905" algn="l"/>
                <a:tab pos="6802755" algn="l"/>
              </a:tabLst>
            </a:pPr>
            <a:endParaRPr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3686788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420236" y="461594"/>
            <a:ext cx="5353050" cy="697230"/>
          </a:xfrm>
          <a:prstGeom prst="rect">
            <a:avLst/>
          </a:prstGeom>
        </p:spPr>
        <p:txBody>
          <a:bodyPr vert="horz" wrap="square" lIns="0" tIns="13335" rIns="0" bIns="0" rtlCol="0" anchor="ctr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5"/>
              </a:spcBef>
            </a:pPr>
            <a:r>
              <a:rPr spc="-5" dirty="0" smtClean="0">
                <a:latin typeface="+mn-lt"/>
              </a:rPr>
              <a:t>Modulation</a:t>
            </a:r>
            <a:endParaRPr spc="-5" dirty="0">
              <a:latin typeface="+mn-l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262130" y="1558798"/>
            <a:ext cx="9156878" cy="4233851"/>
          </a:xfrm>
          <a:prstGeom prst="rect">
            <a:avLst/>
          </a:prstGeom>
        </p:spPr>
        <p:txBody>
          <a:bodyPr vert="horz" wrap="square" lIns="0" tIns="67945" rIns="0" bIns="0" rtlCol="0">
            <a:spAutoFit/>
          </a:bodyPr>
          <a:lstStyle/>
          <a:p>
            <a:pPr marL="355600" marR="5715" indent="-342900" algn="just">
              <a:lnSpc>
                <a:spcPts val="3460"/>
              </a:lnSpc>
              <a:spcBef>
                <a:spcPts val="535"/>
              </a:spcBef>
              <a:buFont typeface="Georgia"/>
              <a:buChar char="•"/>
              <a:tabLst>
                <a:tab pos="354965" algn="l"/>
                <a:tab pos="355600" algn="l"/>
                <a:tab pos="2569845" algn="l"/>
                <a:tab pos="3105150" algn="l"/>
                <a:tab pos="3938904" algn="l"/>
                <a:tab pos="5474970" algn="l"/>
                <a:tab pos="6095365" algn="l"/>
                <a:tab pos="7863840" algn="l"/>
              </a:tabLst>
            </a:pPr>
            <a:r>
              <a:rPr sz="3200" dirty="0">
                <a:latin typeface="Calibri"/>
                <a:cs typeface="Calibri"/>
              </a:rPr>
              <a:t>Modul</a:t>
            </a:r>
            <a:r>
              <a:rPr sz="3200" spc="-20" dirty="0">
                <a:latin typeface="Calibri"/>
                <a:cs typeface="Calibri"/>
              </a:rPr>
              <a:t>a</a:t>
            </a:r>
            <a:r>
              <a:rPr sz="3200" dirty="0">
                <a:latin typeface="Calibri"/>
                <a:cs typeface="Calibri"/>
              </a:rPr>
              <a:t>tion	</a:t>
            </a:r>
            <a:r>
              <a:rPr sz="3200" spc="5" dirty="0">
                <a:latin typeface="Calibri"/>
                <a:cs typeface="Calibri"/>
              </a:rPr>
              <a:t>i</a:t>
            </a:r>
            <a:r>
              <a:rPr sz="3200" dirty="0">
                <a:latin typeface="Calibri"/>
                <a:cs typeface="Calibri"/>
              </a:rPr>
              <a:t>s	the	</a:t>
            </a:r>
            <a:r>
              <a:rPr sz="3200" spc="-5" dirty="0">
                <a:latin typeface="Calibri"/>
                <a:cs typeface="Calibri"/>
              </a:rPr>
              <a:t>p</a:t>
            </a:r>
            <a:r>
              <a:rPr sz="3200" spc="-55" dirty="0">
                <a:latin typeface="Calibri"/>
                <a:cs typeface="Calibri"/>
              </a:rPr>
              <a:t>r</a:t>
            </a:r>
            <a:r>
              <a:rPr sz="3200" spc="-5" dirty="0">
                <a:latin typeface="Calibri"/>
                <a:cs typeface="Calibri"/>
              </a:rPr>
              <a:t>oces</a:t>
            </a:r>
            <a:r>
              <a:rPr sz="3200" dirty="0">
                <a:latin typeface="Calibri"/>
                <a:cs typeface="Calibri"/>
              </a:rPr>
              <a:t>s	of	changing	a  </a:t>
            </a:r>
            <a:r>
              <a:rPr sz="3200" spc="-15" dirty="0">
                <a:latin typeface="Calibri"/>
                <a:cs typeface="Calibri"/>
              </a:rPr>
              <a:t>parameter </a:t>
            </a:r>
            <a:r>
              <a:rPr sz="3200" dirty="0">
                <a:latin typeface="Calibri"/>
                <a:cs typeface="Calibri"/>
              </a:rPr>
              <a:t>of a signal </a:t>
            </a:r>
            <a:r>
              <a:rPr sz="3200" spc="-5" dirty="0">
                <a:latin typeface="Calibri"/>
                <a:cs typeface="Calibri"/>
              </a:rPr>
              <a:t>using </a:t>
            </a:r>
            <a:r>
              <a:rPr sz="3200" dirty="0">
                <a:latin typeface="Calibri"/>
                <a:cs typeface="Calibri"/>
              </a:rPr>
              <a:t>another</a:t>
            </a:r>
            <a:r>
              <a:rPr sz="3200" spc="25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signal.</a:t>
            </a:r>
            <a:endParaRPr sz="3200" dirty="0">
              <a:latin typeface="Calibri"/>
              <a:cs typeface="Calibri"/>
            </a:endParaRPr>
          </a:p>
          <a:p>
            <a:pPr marL="355600" marR="5080" indent="-342900" algn="just">
              <a:lnSpc>
                <a:spcPts val="3460"/>
              </a:lnSpc>
              <a:spcBef>
                <a:spcPts val="760"/>
              </a:spcBef>
              <a:buFont typeface="Georgia"/>
              <a:buChar char="•"/>
              <a:tabLst>
                <a:tab pos="354965" algn="l"/>
                <a:tab pos="355600" algn="l"/>
                <a:tab pos="1146175" algn="l"/>
                <a:tab pos="2153920" algn="l"/>
                <a:tab pos="4071620" algn="l"/>
                <a:tab pos="5038090" algn="l"/>
                <a:tab pos="6163945" algn="l"/>
                <a:tab pos="7077075" algn="l"/>
                <a:tab pos="7506970" algn="l"/>
              </a:tabLst>
            </a:pPr>
            <a:r>
              <a:rPr sz="3200" spc="-5" dirty="0">
                <a:latin typeface="Calibri"/>
                <a:cs typeface="Calibri"/>
              </a:rPr>
              <a:t>Th</a:t>
            </a:r>
            <a:r>
              <a:rPr sz="3200" dirty="0">
                <a:latin typeface="Calibri"/>
                <a:cs typeface="Calibri"/>
              </a:rPr>
              <a:t>e	mo</a:t>
            </a:r>
            <a:r>
              <a:rPr sz="3200" spc="-30" dirty="0">
                <a:latin typeface="Calibri"/>
                <a:cs typeface="Calibri"/>
              </a:rPr>
              <a:t>s</a:t>
            </a:r>
            <a:r>
              <a:rPr sz="3200" dirty="0">
                <a:latin typeface="Calibri"/>
                <a:cs typeface="Calibri"/>
              </a:rPr>
              <a:t>t	</a:t>
            </a:r>
            <a:r>
              <a:rPr sz="3200" spc="-25" dirty="0">
                <a:latin typeface="Calibri"/>
                <a:cs typeface="Calibri"/>
              </a:rPr>
              <a:t>c</a:t>
            </a:r>
            <a:r>
              <a:rPr sz="3200" spc="-5" dirty="0">
                <a:latin typeface="Calibri"/>
                <a:cs typeface="Calibri"/>
              </a:rPr>
              <a:t>omm</a:t>
            </a:r>
            <a:r>
              <a:rPr sz="3200" spc="5" dirty="0">
                <a:latin typeface="Calibri"/>
                <a:cs typeface="Calibri"/>
              </a:rPr>
              <a:t>o</a:t>
            </a:r>
            <a:r>
              <a:rPr sz="3200" spc="-5" dirty="0">
                <a:latin typeface="Calibri"/>
                <a:cs typeface="Calibri"/>
              </a:rPr>
              <a:t>nl</a:t>
            </a:r>
            <a:r>
              <a:rPr sz="3200" dirty="0">
                <a:latin typeface="Calibri"/>
                <a:cs typeface="Calibri"/>
              </a:rPr>
              <a:t>y	</a:t>
            </a:r>
            <a:r>
              <a:rPr sz="3200" spc="5" dirty="0">
                <a:latin typeface="Calibri"/>
                <a:cs typeface="Calibri"/>
              </a:rPr>
              <a:t>u</a:t>
            </a:r>
            <a:r>
              <a:rPr sz="3200" spc="-5" dirty="0">
                <a:latin typeface="Calibri"/>
                <a:cs typeface="Calibri"/>
              </a:rPr>
              <a:t>se</a:t>
            </a:r>
            <a:r>
              <a:rPr sz="3200" dirty="0">
                <a:latin typeface="Calibri"/>
                <a:cs typeface="Calibri"/>
              </a:rPr>
              <a:t>d	</a:t>
            </a:r>
            <a:r>
              <a:rPr sz="3200" spc="-5" dirty="0">
                <a:latin typeface="Calibri"/>
                <a:cs typeface="Calibri"/>
              </a:rPr>
              <a:t>s</a:t>
            </a:r>
            <a:r>
              <a:rPr sz="3200" spc="-10" dirty="0">
                <a:latin typeface="Calibri"/>
                <a:cs typeface="Calibri"/>
              </a:rPr>
              <a:t>i</a:t>
            </a:r>
            <a:r>
              <a:rPr sz="3200" spc="10" dirty="0">
                <a:latin typeface="Calibri"/>
                <a:cs typeface="Calibri"/>
              </a:rPr>
              <a:t>g</a:t>
            </a:r>
            <a:r>
              <a:rPr sz="3200" spc="-5" dirty="0">
                <a:latin typeface="Calibri"/>
                <a:cs typeface="Calibri"/>
              </a:rPr>
              <a:t>n</a:t>
            </a:r>
            <a:r>
              <a:rPr sz="3200" spc="5" dirty="0">
                <a:latin typeface="Calibri"/>
                <a:cs typeface="Calibri"/>
              </a:rPr>
              <a:t>a</a:t>
            </a:r>
            <a:r>
              <a:rPr sz="3200" dirty="0">
                <a:latin typeface="Calibri"/>
                <a:cs typeface="Calibri"/>
              </a:rPr>
              <a:t>l	type	</a:t>
            </a:r>
            <a:r>
              <a:rPr sz="3200" spc="-5" dirty="0">
                <a:latin typeface="Calibri"/>
                <a:cs typeface="Calibri"/>
              </a:rPr>
              <a:t>i</a:t>
            </a:r>
            <a:r>
              <a:rPr sz="3200" dirty="0">
                <a:latin typeface="Calibri"/>
                <a:cs typeface="Calibri"/>
              </a:rPr>
              <a:t>s	the  </a:t>
            </a:r>
            <a:r>
              <a:rPr sz="3200" spc="-5" dirty="0">
                <a:latin typeface="Calibri"/>
                <a:cs typeface="Calibri"/>
              </a:rPr>
              <a:t>sinusoidal signal </a:t>
            </a:r>
            <a:r>
              <a:rPr sz="3200" spc="-10" dirty="0">
                <a:latin typeface="Calibri"/>
                <a:cs typeface="Calibri"/>
              </a:rPr>
              <a:t>that </a:t>
            </a:r>
            <a:r>
              <a:rPr sz="3200" spc="-5" dirty="0">
                <a:latin typeface="Calibri"/>
                <a:cs typeface="Calibri"/>
              </a:rPr>
              <a:t>has </a:t>
            </a:r>
            <a:r>
              <a:rPr sz="3200" dirty="0">
                <a:latin typeface="Calibri"/>
                <a:cs typeface="Calibri"/>
              </a:rPr>
              <a:t>the </a:t>
            </a:r>
            <a:r>
              <a:rPr sz="3200" spc="-25" dirty="0">
                <a:latin typeface="Calibri"/>
                <a:cs typeface="Calibri"/>
              </a:rPr>
              <a:t>form </a:t>
            </a:r>
            <a:r>
              <a:rPr sz="3200" dirty="0">
                <a:latin typeface="Calibri"/>
                <a:cs typeface="Calibri"/>
              </a:rPr>
              <a:t>of</a:t>
            </a:r>
            <a:r>
              <a:rPr sz="3200" spc="10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:</a:t>
            </a:r>
          </a:p>
          <a:p>
            <a:pPr marL="2756535" lvl="1" algn="just">
              <a:spcBef>
                <a:spcPts val="355"/>
              </a:spcBef>
              <a:tabLst>
                <a:tab pos="2985135" algn="l"/>
                <a:tab pos="3929379" algn="l"/>
              </a:tabLst>
            </a:pPr>
            <a:r>
              <a:rPr sz="3800" spc="-5" dirty="0">
                <a:latin typeface="Calibri"/>
                <a:cs typeface="Calibri"/>
              </a:rPr>
              <a:t>V(t)	</a:t>
            </a:r>
            <a:r>
              <a:rPr sz="3800" dirty="0">
                <a:latin typeface="Calibri"/>
                <a:cs typeface="Calibri"/>
              </a:rPr>
              <a:t>= A </a:t>
            </a:r>
            <a:r>
              <a:rPr sz="3800" spc="-5" dirty="0">
                <a:latin typeface="Calibri"/>
                <a:cs typeface="Calibri"/>
              </a:rPr>
              <a:t>sin </a:t>
            </a:r>
            <a:r>
              <a:rPr sz="3800" dirty="0">
                <a:latin typeface="Calibri"/>
                <a:cs typeface="Calibri"/>
              </a:rPr>
              <a:t>( </a:t>
            </a:r>
            <a:r>
              <a:rPr sz="3800" spc="10" dirty="0">
                <a:latin typeface="Calibri"/>
                <a:cs typeface="Calibri"/>
              </a:rPr>
              <a:t>wt </a:t>
            </a:r>
            <a:r>
              <a:rPr sz="3800" dirty="0">
                <a:latin typeface="Calibri"/>
                <a:cs typeface="Calibri"/>
              </a:rPr>
              <a:t>+ θ</a:t>
            </a:r>
            <a:r>
              <a:rPr sz="3800" spc="-60" dirty="0">
                <a:latin typeface="Calibri"/>
                <a:cs typeface="Calibri"/>
              </a:rPr>
              <a:t> </a:t>
            </a:r>
            <a:r>
              <a:rPr sz="3800" dirty="0">
                <a:latin typeface="Calibri"/>
                <a:cs typeface="Calibri"/>
              </a:rPr>
              <a:t>)</a:t>
            </a:r>
          </a:p>
          <a:p>
            <a:pPr marL="12700" algn="just">
              <a:spcBef>
                <a:spcPts val="434"/>
              </a:spcBef>
              <a:tabLst>
                <a:tab pos="354965" algn="l"/>
                <a:tab pos="355600" algn="l"/>
              </a:tabLst>
            </a:pPr>
            <a:r>
              <a:rPr lang="en-US" sz="3200" dirty="0" smtClean="0">
                <a:latin typeface="Calibri"/>
                <a:cs typeface="Calibri"/>
              </a:rPr>
              <a:t>			</a:t>
            </a:r>
            <a:r>
              <a:rPr sz="3200" dirty="0" smtClean="0">
                <a:latin typeface="Calibri"/>
                <a:cs typeface="Calibri"/>
              </a:rPr>
              <a:t>A </a:t>
            </a:r>
            <a:r>
              <a:rPr sz="3200" dirty="0">
                <a:latin typeface="Calibri"/>
                <a:cs typeface="Calibri"/>
              </a:rPr>
              <a:t>: </a:t>
            </a:r>
            <a:r>
              <a:rPr sz="3200" spc="-5" dirty="0">
                <a:latin typeface="Calibri"/>
                <a:cs typeface="Calibri"/>
              </a:rPr>
              <a:t>amplitude </a:t>
            </a:r>
            <a:r>
              <a:rPr sz="3200" dirty="0">
                <a:latin typeface="Calibri"/>
                <a:cs typeface="Calibri"/>
              </a:rPr>
              <a:t>of the</a:t>
            </a:r>
            <a:r>
              <a:rPr sz="3200" spc="20" dirty="0">
                <a:latin typeface="Calibri"/>
                <a:cs typeface="Calibri"/>
              </a:rPr>
              <a:t> </a:t>
            </a:r>
            <a:r>
              <a:rPr sz="3200" spc="-5" dirty="0" smtClean="0">
                <a:latin typeface="Calibri"/>
                <a:cs typeface="Calibri"/>
              </a:rPr>
              <a:t>signa</a:t>
            </a:r>
            <a:r>
              <a:rPr lang="en-US" sz="3200" spc="-5" dirty="0" smtClean="0">
                <a:latin typeface="Calibri"/>
                <a:cs typeface="Calibri"/>
              </a:rPr>
              <a:t>l</a:t>
            </a:r>
            <a:endParaRPr sz="3200" dirty="0">
              <a:latin typeface="Calibri"/>
              <a:cs typeface="Calibri"/>
            </a:endParaRPr>
          </a:p>
          <a:p>
            <a:pPr marL="12700" algn="just">
              <a:spcBef>
                <a:spcPts val="384"/>
              </a:spcBef>
              <a:tabLst>
                <a:tab pos="354965" algn="l"/>
                <a:tab pos="355600" algn="l"/>
              </a:tabLst>
            </a:pPr>
            <a:r>
              <a:rPr lang="en-US" sz="3200" dirty="0" smtClean="0">
                <a:latin typeface="Calibri"/>
                <a:cs typeface="Calibri"/>
              </a:rPr>
              <a:t>			</a:t>
            </a:r>
            <a:r>
              <a:rPr sz="3200" dirty="0" smtClean="0">
                <a:latin typeface="Calibri"/>
                <a:cs typeface="Calibri"/>
              </a:rPr>
              <a:t>w </a:t>
            </a:r>
            <a:r>
              <a:rPr sz="3200" dirty="0">
                <a:latin typeface="Calibri"/>
                <a:cs typeface="Calibri"/>
              </a:rPr>
              <a:t>: </a:t>
            </a:r>
            <a:r>
              <a:rPr sz="3200" spc="-10" dirty="0">
                <a:latin typeface="Calibri"/>
                <a:cs typeface="Calibri"/>
              </a:rPr>
              <a:t>radian </a:t>
            </a:r>
            <a:r>
              <a:rPr sz="3200" spc="-5" dirty="0">
                <a:latin typeface="Calibri"/>
                <a:cs typeface="Calibri"/>
              </a:rPr>
              <a:t>frequency</a:t>
            </a:r>
            <a:endParaRPr sz="3200" dirty="0">
              <a:latin typeface="Calibri"/>
              <a:cs typeface="Calibri"/>
            </a:endParaRPr>
          </a:p>
          <a:p>
            <a:pPr marL="12700" algn="just">
              <a:spcBef>
                <a:spcPts val="385"/>
              </a:spcBef>
              <a:tabLst>
                <a:tab pos="354965" algn="l"/>
                <a:tab pos="355600" algn="l"/>
              </a:tabLst>
            </a:pPr>
            <a:r>
              <a:rPr lang="en-US" sz="3200" dirty="0" smtClean="0">
                <a:latin typeface="Calibri"/>
                <a:cs typeface="Calibri"/>
              </a:rPr>
              <a:t>			</a:t>
            </a:r>
            <a:r>
              <a:rPr sz="3200" dirty="0" smtClean="0">
                <a:latin typeface="Calibri"/>
                <a:cs typeface="Calibri"/>
              </a:rPr>
              <a:t>θ </a:t>
            </a:r>
            <a:r>
              <a:rPr sz="3200" dirty="0">
                <a:latin typeface="Calibri"/>
                <a:cs typeface="Calibri"/>
              </a:rPr>
              <a:t>: Phase</a:t>
            </a:r>
            <a:r>
              <a:rPr sz="3200" spc="-2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shift</a:t>
            </a:r>
            <a:endParaRPr sz="32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7725595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49262" y="461594"/>
            <a:ext cx="6426557" cy="697230"/>
          </a:xfrm>
          <a:prstGeom prst="rect">
            <a:avLst/>
          </a:prstGeom>
        </p:spPr>
        <p:txBody>
          <a:bodyPr vert="horz" wrap="square" lIns="0" tIns="13335" rIns="0" bIns="0" rtlCol="0" anchor="ctr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+mn-lt"/>
              </a:rPr>
              <a:t>Modulation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65161" y="2192859"/>
            <a:ext cx="9916732" cy="3683701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715" indent="-342900" algn="just">
              <a:spcBef>
                <a:spcPts val="105"/>
              </a:spcBef>
              <a:buFont typeface="Arial"/>
              <a:buChar char="•"/>
              <a:tabLst>
                <a:tab pos="355600" algn="l"/>
              </a:tabLst>
            </a:pPr>
            <a:r>
              <a:rPr sz="3200" spc="-5" dirty="0" smtClean="0">
                <a:latin typeface="Calibri"/>
                <a:cs typeface="Calibri"/>
              </a:rPr>
              <a:t>If </a:t>
            </a:r>
            <a:r>
              <a:rPr sz="3200" dirty="0">
                <a:latin typeface="Calibri"/>
                <a:cs typeface="Calibri"/>
              </a:rPr>
              <a:t>the </a:t>
            </a:r>
            <a:r>
              <a:rPr sz="3200" spc="-5" dirty="0">
                <a:latin typeface="Calibri"/>
                <a:cs typeface="Calibri"/>
              </a:rPr>
              <a:t>carrier </a:t>
            </a:r>
            <a:r>
              <a:rPr sz="3200" dirty="0">
                <a:latin typeface="Calibri"/>
                <a:cs typeface="Calibri"/>
              </a:rPr>
              <a:t>signal amplitude </a:t>
            </a:r>
            <a:r>
              <a:rPr sz="3200" spc="-5" dirty="0">
                <a:latin typeface="Calibri"/>
                <a:cs typeface="Calibri"/>
              </a:rPr>
              <a:t>changes  in </a:t>
            </a:r>
            <a:r>
              <a:rPr sz="3200" spc="-10" dirty="0">
                <a:latin typeface="Calibri"/>
                <a:cs typeface="Calibri"/>
              </a:rPr>
              <a:t>accordance </a:t>
            </a:r>
            <a:r>
              <a:rPr sz="3200" dirty="0">
                <a:latin typeface="Calibri"/>
                <a:cs typeface="Calibri"/>
              </a:rPr>
              <a:t>with the </a:t>
            </a:r>
            <a:r>
              <a:rPr sz="3200" spc="-5" dirty="0">
                <a:latin typeface="Calibri"/>
                <a:cs typeface="Calibri"/>
              </a:rPr>
              <a:t>message </a:t>
            </a:r>
            <a:r>
              <a:rPr sz="3200" dirty="0" smtClean="0">
                <a:latin typeface="Calibri"/>
                <a:cs typeface="Calibri"/>
              </a:rPr>
              <a:t>signal</a:t>
            </a:r>
            <a:r>
              <a:rPr lang="en-US" sz="3200" dirty="0" smtClean="0">
                <a:latin typeface="Calibri"/>
                <a:cs typeface="Calibri"/>
              </a:rPr>
              <a:t>,</a:t>
            </a:r>
            <a:r>
              <a:rPr sz="3200" spc="565" dirty="0" smtClean="0">
                <a:latin typeface="Calibri"/>
                <a:cs typeface="Calibri"/>
              </a:rPr>
              <a:t> </a:t>
            </a:r>
            <a:r>
              <a:rPr sz="3200" dirty="0" smtClean="0">
                <a:latin typeface="Calibri"/>
                <a:cs typeface="Calibri"/>
              </a:rPr>
              <a:t>then</a:t>
            </a:r>
            <a:r>
              <a:rPr lang="en-US" sz="3200" dirty="0" smtClean="0">
                <a:latin typeface="Calibri"/>
                <a:cs typeface="Calibri"/>
              </a:rPr>
              <a:t> </a:t>
            </a:r>
            <a:r>
              <a:rPr sz="3200" dirty="0" smtClean="0">
                <a:latin typeface="Calibri"/>
                <a:cs typeface="Calibri"/>
              </a:rPr>
              <a:t>the </a:t>
            </a:r>
            <a:r>
              <a:rPr sz="3200" spc="-10" dirty="0">
                <a:latin typeface="Calibri"/>
                <a:cs typeface="Calibri"/>
              </a:rPr>
              <a:t>process </a:t>
            </a:r>
            <a:r>
              <a:rPr lang="en-US" sz="3200" spc="-10" dirty="0" smtClean="0">
                <a:latin typeface="Calibri"/>
                <a:cs typeface="Calibri"/>
              </a:rPr>
              <a:t>is called as </a:t>
            </a:r>
            <a:r>
              <a:rPr sz="3200" b="1" dirty="0" smtClean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amplitude</a:t>
            </a:r>
            <a:r>
              <a:rPr sz="3200" b="1" spc="-40" dirty="0" smtClean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3200" b="1" dirty="0" smtClean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modulation</a:t>
            </a:r>
            <a:r>
              <a:rPr lang="en-US" sz="3200" dirty="0" smtClean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.</a:t>
            </a:r>
            <a:endParaRPr sz="3200" dirty="0">
              <a:latin typeface="Calibri"/>
              <a:cs typeface="Calibri"/>
            </a:endParaRPr>
          </a:p>
          <a:p>
            <a:pPr>
              <a:spcBef>
                <a:spcPts val="30"/>
              </a:spcBef>
              <a:buFont typeface="Arial"/>
              <a:buChar char="•"/>
            </a:pPr>
            <a:endParaRPr sz="4650" dirty="0">
              <a:latin typeface="Times New Roman"/>
              <a:cs typeface="Times New Roman"/>
            </a:endParaRPr>
          </a:p>
          <a:p>
            <a:pPr marL="355600" marR="5080" indent="-342900" algn="just">
              <a:buFont typeface="Arial"/>
              <a:buChar char="•"/>
              <a:tabLst>
                <a:tab pos="355600" algn="l"/>
              </a:tabLst>
            </a:pPr>
            <a:r>
              <a:rPr sz="3200" spc="-5" dirty="0">
                <a:latin typeface="Calibri"/>
                <a:cs typeface="Calibri"/>
              </a:rPr>
              <a:t>If </a:t>
            </a:r>
            <a:r>
              <a:rPr sz="3200" dirty="0" smtClean="0">
                <a:latin typeface="Calibri"/>
                <a:cs typeface="Calibri"/>
              </a:rPr>
              <a:t>the </a:t>
            </a:r>
            <a:r>
              <a:rPr sz="3200" spc="-5" dirty="0">
                <a:latin typeface="Calibri"/>
                <a:cs typeface="Calibri"/>
              </a:rPr>
              <a:t>carrier signal frequency changes  in </a:t>
            </a:r>
            <a:r>
              <a:rPr sz="3200" spc="-10" dirty="0">
                <a:latin typeface="Calibri"/>
                <a:cs typeface="Calibri"/>
              </a:rPr>
              <a:t>accordance </a:t>
            </a:r>
            <a:r>
              <a:rPr sz="3200" dirty="0">
                <a:latin typeface="Calibri"/>
                <a:cs typeface="Calibri"/>
              </a:rPr>
              <a:t>with the </a:t>
            </a:r>
            <a:r>
              <a:rPr sz="3200" spc="-5" dirty="0">
                <a:latin typeface="Calibri"/>
                <a:cs typeface="Calibri"/>
              </a:rPr>
              <a:t>message </a:t>
            </a:r>
            <a:r>
              <a:rPr sz="3200" dirty="0" smtClean="0">
                <a:latin typeface="Calibri"/>
                <a:cs typeface="Calibri"/>
              </a:rPr>
              <a:t>signal</a:t>
            </a:r>
            <a:r>
              <a:rPr lang="en-US" sz="3200" dirty="0" smtClean="0">
                <a:latin typeface="Calibri"/>
                <a:cs typeface="Calibri"/>
              </a:rPr>
              <a:t>,</a:t>
            </a:r>
            <a:r>
              <a:rPr sz="3200" spc="565" dirty="0" smtClean="0">
                <a:latin typeface="Calibri"/>
                <a:cs typeface="Calibri"/>
              </a:rPr>
              <a:t> </a:t>
            </a:r>
            <a:r>
              <a:rPr sz="3200" dirty="0" smtClean="0">
                <a:latin typeface="Calibri"/>
                <a:cs typeface="Calibri"/>
              </a:rPr>
              <a:t>then</a:t>
            </a:r>
            <a:r>
              <a:rPr lang="en-US" sz="3200" dirty="0" smtClean="0">
                <a:latin typeface="Calibri"/>
                <a:cs typeface="Calibri"/>
              </a:rPr>
              <a:t> </a:t>
            </a:r>
            <a:r>
              <a:rPr sz="3200" spc="-5" dirty="0" smtClean="0">
                <a:latin typeface="Calibri"/>
                <a:cs typeface="Calibri"/>
              </a:rPr>
              <a:t>this </a:t>
            </a:r>
            <a:r>
              <a:rPr sz="3200" spc="-10" dirty="0" smtClean="0">
                <a:latin typeface="Calibri"/>
                <a:cs typeface="Calibri"/>
              </a:rPr>
              <a:t>process</a:t>
            </a:r>
            <a:r>
              <a:rPr lang="en-US" sz="3200" spc="-10" dirty="0" smtClean="0">
                <a:latin typeface="Calibri"/>
                <a:cs typeface="Calibri"/>
              </a:rPr>
              <a:t> is known as </a:t>
            </a:r>
            <a:r>
              <a:rPr sz="3200" spc="-10" dirty="0" smtClean="0">
                <a:latin typeface="Calibri"/>
                <a:cs typeface="Calibri"/>
              </a:rPr>
              <a:t> </a:t>
            </a:r>
            <a:r>
              <a:rPr sz="3200" b="1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frequency</a:t>
            </a:r>
            <a:r>
              <a:rPr sz="3200" b="1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3200" b="1" dirty="0" smtClean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modulation</a:t>
            </a:r>
            <a:r>
              <a:rPr lang="en-US" sz="3200" b="1" dirty="0" smtClean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.</a:t>
            </a:r>
            <a:endParaRPr sz="3200" b="1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2710005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32587" y="461594"/>
            <a:ext cx="8241740" cy="697230"/>
          </a:xfrm>
          <a:prstGeom prst="rect">
            <a:avLst/>
          </a:prstGeom>
        </p:spPr>
        <p:txBody>
          <a:bodyPr vert="horz" wrap="square" lIns="0" tIns="13335" rIns="0" bIns="0" rtlCol="0" anchor="ctr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+mn-lt"/>
              </a:rPr>
              <a:t>Modulation </a:t>
            </a:r>
            <a:r>
              <a:rPr spc="-40" dirty="0">
                <a:latin typeface="+mn-lt"/>
              </a:rPr>
              <a:t>Types </a:t>
            </a:r>
            <a:r>
              <a:rPr lang="en-US" spc="-40" dirty="0" smtClean="0">
                <a:latin typeface="+mn-lt"/>
              </a:rPr>
              <a:t>- </a:t>
            </a:r>
            <a:r>
              <a:rPr dirty="0" smtClean="0">
                <a:latin typeface="+mn-lt"/>
              </a:rPr>
              <a:t>AM</a:t>
            </a:r>
            <a:endParaRPr spc="-105" dirty="0">
              <a:latin typeface="+mn-lt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983346" y="1608660"/>
            <a:ext cx="7920508" cy="443226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76310644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00011" y="461594"/>
            <a:ext cx="8074315" cy="697230"/>
          </a:xfrm>
          <a:prstGeom prst="rect">
            <a:avLst/>
          </a:prstGeom>
        </p:spPr>
        <p:txBody>
          <a:bodyPr vert="horz" wrap="square" lIns="0" tIns="13335" rIns="0" bIns="0" rtlCol="0" anchor="ctr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+mn-lt"/>
              </a:rPr>
              <a:t>Modulation </a:t>
            </a:r>
            <a:r>
              <a:rPr spc="-40" dirty="0" smtClean="0">
                <a:latin typeface="+mn-lt"/>
              </a:rPr>
              <a:t>Types</a:t>
            </a:r>
            <a:r>
              <a:rPr lang="en-US" spc="-40" dirty="0" smtClean="0">
                <a:latin typeface="+mn-lt"/>
              </a:rPr>
              <a:t> -</a:t>
            </a:r>
            <a:r>
              <a:rPr spc="-40" dirty="0" smtClean="0">
                <a:latin typeface="+mn-lt"/>
              </a:rPr>
              <a:t> </a:t>
            </a:r>
            <a:r>
              <a:rPr dirty="0" smtClean="0">
                <a:latin typeface="+mn-lt"/>
              </a:rPr>
              <a:t>FM</a:t>
            </a:r>
            <a:r>
              <a:rPr dirty="0">
                <a:latin typeface="+mn-lt"/>
              </a:rPr>
              <a:t>,</a:t>
            </a:r>
            <a:r>
              <a:rPr spc="-10" dirty="0">
                <a:latin typeface="+mn-lt"/>
              </a:rPr>
              <a:t> </a:t>
            </a:r>
            <a:r>
              <a:rPr spc="-105" dirty="0">
                <a:latin typeface="+mn-lt"/>
              </a:rPr>
              <a:t>PAM</a:t>
            </a:r>
          </a:p>
        </p:txBody>
      </p:sp>
      <p:sp>
        <p:nvSpPr>
          <p:cNvPr id="3" name="object 3"/>
          <p:cNvSpPr/>
          <p:nvPr/>
        </p:nvSpPr>
        <p:spPr>
          <a:xfrm>
            <a:off x="1931831" y="1532586"/>
            <a:ext cx="7482625" cy="439169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65820294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77285" y="461594"/>
            <a:ext cx="7177485" cy="697230"/>
          </a:xfrm>
          <a:prstGeom prst="rect">
            <a:avLst/>
          </a:prstGeom>
        </p:spPr>
        <p:txBody>
          <a:bodyPr vert="horz" wrap="square" lIns="0" tIns="13335" rIns="0" bIns="0" rtlCol="0" anchor="ctr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5"/>
              </a:spcBef>
            </a:pPr>
            <a:r>
              <a:rPr spc="-10" dirty="0">
                <a:latin typeface="+mn-lt"/>
              </a:rPr>
              <a:t>Digital </a:t>
            </a:r>
            <a:r>
              <a:rPr spc="-20" dirty="0">
                <a:latin typeface="+mn-lt"/>
              </a:rPr>
              <a:t>Data</a:t>
            </a:r>
            <a:r>
              <a:rPr spc="-25" dirty="0">
                <a:latin typeface="+mn-lt"/>
              </a:rPr>
              <a:t> </a:t>
            </a:r>
            <a:r>
              <a:rPr spc="-30" dirty="0">
                <a:latin typeface="+mn-lt"/>
              </a:rPr>
              <a:t>Transmission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236372" y="1607565"/>
            <a:ext cx="9440214" cy="338874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1133475" indent="-342900" algn="just">
              <a:spcBef>
                <a:spcPts val="10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15" dirty="0">
                <a:latin typeface="Calibri"/>
                <a:cs typeface="Calibri"/>
              </a:rPr>
              <a:t>There are </a:t>
            </a:r>
            <a:r>
              <a:rPr sz="3200" spc="-10" dirty="0">
                <a:latin typeface="Calibri"/>
                <a:cs typeface="Calibri"/>
              </a:rPr>
              <a:t>two </a:t>
            </a:r>
            <a:r>
              <a:rPr sz="3200" dirty="0">
                <a:latin typeface="Calibri"/>
                <a:cs typeface="Calibri"/>
              </a:rPr>
              <a:t>types of </a:t>
            </a:r>
            <a:r>
              <a:rPr sz="3200" spc="-10" dirty="0">
                <a:latin typeface="Calibri"/>
                <a:cs typeface="Calibri"/>
              </a:rPr>
              <a:t>Digital </a:t>
            </a:r>
            <a:r>
              <a:rPr sz="3200" spc="-20" dirty="0">
                <a:latin typeface="Calibri"/>
                <a:cs typeface="Calibri"/>
              </a:rPr>
              <a:t>Data  </a:t>
            </a:r>
            <a:r>
              <a:rPr sz="3200" spc="-25" dirty="0">
                <a:latin typeface="Calibri"/>
                <a:cs typeface="Calibri"/>
              </a:rPr>
              <a:t>Transmission:</a:t>
            </a:r>
            <a:endParaRPr sz="3200" dirty="0">
              <a:latin typeface="Calibri"/>
              <a:cs typeface="Calibri"/>
            </a:endParaRPr>
          </a:p>
          <a:p>
            <a:pPr algn="just">
              <a:spcBef>
                <a:spcPts val="5"/>
              </a:spcBef>
              <a:buFont typeface="Arial"/>
              <a:buChar char="•"/>
            </a:pPr>
            <a:endParaRPr sz="4600" dirty="0">
              <a:latin typeface="Times New Roman"/>
              <a:cs typeface="Times New Roman"/>
            </a:endParaRPr>
          </a:p>
          <a:p>
            <a:pPr marL="837565" lvl="1" indent="-368300" algn="just">
              <a:buAutoNum type="arabicParenR"/>
              <a:tabLst>
                <a:tab pos="838200" algn="l"/>
              </a:tabLst>
            </a:pPr>
            <a:r>
              <a:rPr sz="2800" spc="-5" dirty="0">
                <a:latin typeface="Calibri"/>
                <a:cs typeface="Calibri"/>
              </a:rPr>
              <a:t>Base-Band </a:t>
            </a:r>
            <a:r>
              <a:rPr sz="2800" spc="-20" dirty="0">
                <a:latin typeface="Calibri"/>
                <a:cs typeface="Calibri"/>
              </a:rPr>
              <a:t>data</a:t>
            </a:r>
            <a:r>
              <a:rPr sz="2800" spc="2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transmission</a:t>
            </a:r>
            <a:endParaRPr sz="2800" dirty="0">
              <a:latin typeface="Calibri"/>
              <a:cs typeface="Calibri"/>
            </a:endParaRPr>
          </a:p>
          <a:p>
            <a:pPr marL="1612900" lvl="2" indent="-229235" algn="just">
              <a:spcBef>
                <a:spcPts val="540"/>
              </a:spcBef>
              <a:buFont typeface="Arial"/>
              <a:buChar char="–"/>
              <a:tabLst>
                <a:tab pos="1613535" algn="l"/>
              </a:tabLst>
            </a:pPr>
            <a:r>
              <a:rPr sz="2000" dirty="0">
                <a:latin typeface="Calibri"/>
                <a:cs typeface="Calibri"/>
              </a:rPr>
              <a:t>Uses </a:t>
            </a:r>
            <a:r>
              <a:rPr sz="2000" spc="-5" dirty="0">
                <a:latin typeface="Calibri"/>
                <a:cs typeface="Calibri"/>
              </a:rPr>
              <a:t>low frequency carrier signal </a:t>
            </a:r>
            <a:r>
              <a:rPr sz="2000" spc="-10" dirty="0">
                <a:latin typeface="Calibri"/>
                <a:cs typeface="Calibri"/>
              </a:rPr>
              <a:t>to </a:t>
            </a:r>
            <a:r>
              <a:rPr sz="2000" spc="-5" dirty="0">
                <a:latin typeface="Calibri"/>
                <a:cs typeface="Calibri"/>
              </a:rPr>
              <a:t>transmit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35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data</a:t>
            </a:r>
            <a:endParaRPr sz="2000" dirty="0">
              <a:latin typeface="Calibri"/>
              <a:cs typeface="Calibri"/>
            </a:endParaRPr>
          </a:p>
          <a:p>
            <a:pPr marL="837565" lvl="1" indent="-368300" algn="just">
              <a:spcBef>
                <a:spcPts val="615"/>
              </a:spcBef>
              <a:buAutoNum type="arabicParenR"/>
              <a:tabLst>
                <a:tab pos="838200" algn="l"/>
              </a:tabLst>
            </a:pPr>
            <a:r>
              <a:rPr sz="2800" spc="-10" dirty="0">
                <a:latin typeface="Calibri"/>
                <a:cs typeface="Calibri"/>
              </a:rPr>
              <a:t>Band-Pass </a:t>
            </a:r>
            <a:r>
              <a:rPr sz="2800" spc="-20" dirty="0">
                <a:latin typeface="Calibri"/>
                <a:cs typeface="Calibri"/>
              </a:rPr>
              <a:t>data</a:t>
            </a:r>
            <a:r>
              <a:rPr sz="2800" spc="5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transmission</a:t>
            </a:r>
            <a:endParaRPr sz="2800" dirty="0">
              <a:latin typeface="Calibri"/>
              <a:cs typeface="Calibri"/>
            </a:endParaRPr>
          </a:p>
          <a:p>
            <a:pPr marL="1612900" lvl="2" indent="-229235" algn="just">
              <a:spcBef>
                <a:spcPts val="535"/>
              </a:spcBef>
              <a:buFont typeface="Arial"/>
              <a:buChar char="–"/>
              <a:tabLst>
                <a:tab pos="1613535" algn="l"/>
              </a:tabLst>
            </a:pPr>
            <a:r>
              <a:rPr sz="2000" spc="-5" dirty="0">
                <a:latin typeface="Calibri"/>
                <a:cs typeface="Calibri"/>
              </a:rPr>
              <a:t>Uses high frequency carrier signal </a:t>
            </a:r>
            <a:r>
              <a:rPr sz="2000" spc="-15" dirty="0">
                <a:latin typeface="Calibri"/>
                <a:cs typeface="Calibri"/>
              </a:rPr>
              <a:t>to </a:t>
            </a:r>
            <a:r>
              <a:rPr sz="2000" spc="-5" dirty="0">
                <a:latin typeface="Calibri"/>
                <a:cs typeface="Calibri"/>
              </a:rPr>
              <a:t>transmit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5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data</a:t>
            </a:r>
            <a:endParaRPr sz="20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6946638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23504" y="461594"/>
            <a:ext cx="4654205" cy="697230"/>
          </a:xfrm>
          <a:prstGeom prst="rect">
            <a:avLst/>
          </a:prstGeom>
        </p:spPr>
        <p:txBody>
          <a:bodyPr vert="horz" wrap="square" lIns="0" tIns="13335" rIns="0" bIns="0" rtlCol="0" anchor="ctr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5"/>
              </a:spcBef>
            </a:pPr>
            <a:r>
              <a:rPr spc="-30" dirty="0">
                <a:latin typeface="+mn-lt"/>
              </a:rPr>
              <a:t>Transmission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40158" y="1407247"/>
            <a:ext cx="10019764" cy="498918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 algn="just">
              <a:spcBef>
                <a:spcPts val="105"/>
              </a:spcBef>
              <a:buFont typeface="Arial"/>
              <a:buChar char="•"/>
              <a:tabLst>
                <a:tab pos="355600" algn="l"/>
              </a:tabLst>
            </a:pPr>
            <a:r>
              <a:rPr sz="3200" spc="-25" dirty="0">
                <a:uFill>
                  <a:solidFill>
                    <a:srgbClr val="000000"/>
                  </a:solidFill>
                </a:uFill>
                <a:cs typeface="Calibri"/>
              </a:rPr>
              <a:t>Transmission </a:t>
            </a:r>
            <a:r>
              <a:rPr sz="3200" spc="-5" dirty="0">
                <a:uFill>
                  <a:solidFill>
                    <a:srgbClr val="000000"/>
                  </a:solidFill>
                </a:uFill>
                <a:cs typeface="Calibri"/>
              </a:rPr>
              <a:t>bandwidth:</a:t>
            </a:r>
            <a:r>
              <a:rPr sz="3200" spc="-5" dirty="0">
                <a:cs typeface="Calibri"/>
              </a:rPr>
              <a:t> </a:t>
            </a:r>
            <a:r>
              <a:rPr sz="3200" dirty="0">
                <a:cs typeface="Calibri"/>
              </a:rPr>
              <a:t>the </a:t>
            </a:r>
            <a:r>
              <a:rPr sz="3200" spc="-10" dirty="0">
                <a:cs typeface="Calibri"/>
              </a:rPr>
              <a:t>transmission  </a:t>
            </a:r>
            <a:r>
              <a:rPr sz="3200" dirty="0">
                <a:cs typeface="Calibri"/>
              </a:rPr>
              <a:t>bandwidth of a </a:t>
            </a:r>
            <a:r>
              <a:rPr sz="3200" spc="-10" dirty="0">
                <a:cs typeface="Calibri"/>
              </a:rPr>
              <a:t>communication </a:t>
            </a:r>
            <a:r>
              <a:rPr sz="3200" spc="-30" dirty="0">
                <a:cs typeface="Calibri"/>
              </a:rPr>
              <a:t>system </a:t>
            </a:r>
            <a:r>
              <a:rPr sz="3200" spc="-5" dirty="0">
                <a:cs typeface="Calibri"/>
              </a:rPr>
              <a:t>is </a:t>
            </a:r>
            <a:r>
              <a:rPr sz="3200" dirty="0">
                <a:cs typeface="Calibri"/>
              </a:rPr>
              <a:t>the  </a:t>
            </a:r>
            <a:r>
              <a:rPr sz="3200" spc="-5" dirty="0">
                <a:cs typeface="Calibri"/>
              </a:rPr>
              <a:t>band </a:t>
            </a:r>
            <a:r>
              <a:rPr sz="3200" dirty="0">
                <a:cs typeface="Calibri"/>
              </a:rPr>
              <a:t>of </a:t>
            </a:r>
            <a:r>
              <a:rPr sz="3200" spc="-5" dirty="0">
                <a:cs typeface="Calibri"/>
              </a:rPr>
              <a:t>frequencies allowed </a:t>
            </a:r>
            <a:r>
              <a:rPr sz="3200" spc="-30" dirty="0">
                <a:cs typeface="Calibri"/>
              </a:rPr>
              <a:t>for </a:t>
            </a:r>
            <a:r>
              <a:rPr sz="3200" dirty="0">
                <a:cs typeface="Calibri"/>
              </a:rPr>
              <a:t>signal  </a:t>
            </a:r>
            <a:r>
              <a:rPr sz="3200" spc="-5" dirty="0">
                <a:cs typeface="Calibri"/>
              </a:rPr>
              <a:t>transmission, </a:t>
            </a:r>
            <a:r>
              <a:rPr sz="3200" dirty="0">
                <a:cs typeface="Calibri"/>
              </a:rPr>
              <a:t>in </a:t>
            </a:r>
            <a:r>
              <a:rPr sz="3200" spc="-5" dirty="0">
                <a:cs typeface="Calibri"/>
              </a:rPr>
              <a:t>another </a:t>
            </a:r>
            <a:r>
              <a:rPr sz="3200" spc="-15" dirty="0">
                <a:cs typeface="Calibri"/>
              </a:rPr>
              <a:t>word </a:t>
            </a:r>
            <a:r>
              <a:rPr sz="3200" spc="-5" dirty="0">
                <a:cs typeface="Calibri"/>
              </a:rPr>
              <a:t>it is </a:t>
            </a:r>
            <a:r>
              <a:rPr sz="3200" dirty="0">
                <a:cs typeface="Calibri"/>
              </a:rPr>
              <a:t>the </a:t>
            </a:r>
            <a:r>
              <a:rPr sz="3200" spc="-5" dirty="0">
                <a:cs typeface="Calibri"/>
              </a:rPr>
              <a:t>band </a:t>
            </a:r>
            <a:r>
              <a:rPr sz="3200" dirty="0">
                <a:cs typeface="Calibri"/>
              </a:rPr>
              <a:t>of  </a:t>
            </a:r>
            <a:r>
              <a:rPr sz="3200" spc="-5" dirty="0">
                <a:cs typeface="Calibri"/>
              </a:rPr>
              <a:t>frequencies </a:t>
            </a:r>
            <a:r>
              <a:rPr sz="3200" spc="-15" dirty="0">
                <a:cs typeface="Calibri"/>
              </a:rPr>
              <a:t>at </a:t>
            </a:r>
            <a:r>
              <a:rPr sz="3200" dirty="0">
                <a:cs typeface="Calibri"/>
              </a:rPr>
              <a:t>which </a:t>
            </a:r>
            <a:r>
              <a:rPr sz="3200" spc="-15" dirty="0">
                <a:cs typeface="Calibri"/>
              </a:rPr>
              <a:t>we are </a:t>
            </a:r>
            <a:r>
              <a:rPr sz="3200" spc="-10" dirty="0">
                <a:cs typeface="Calibri"/>
              </a:rPr>
              <a:t>allowed </a:t>
            </a:r>
            <a:r>
              <a:rPr sz="3200" spc="-5" dirty="0" smtClean="0">
                <a:cs typeface="Calibri"/>
              </a:rPr>
              <a:t> </a:t>
            </a:r>
            <a:r>
              <a:rPr sz="3200" spc="-45" dirty="0">
                <a:cs typeface="Calibri"/>
              </a:rPr>
              <a:t>to  </a:t>
            </a:r>
            <a:r>
              <a:rPr sz="3200" spc="-10" dirty="0">
                <a:cs typeface="Calibri"/>
              </a:rPr>
              <a:t>transmit </a:t>
            </a:r>
            <a:r>
              <a:rPr sz="3200" dirty="0">
                <a:cs typeface="Calibri"/>
              </a:rPr>
              <a:t>the</a:t>
            </a:r>
            <a:r>
              <a:rPr sz="3200" spc="25" dirty="0">
                <a:cs typeface="Calibri"/>
              </a:rPr>
              <a:t> </a:t>
            </a:r>
            <a:r>
              <a:rPr sz="3200" spc="-15" dirty="0">
                <a:cs typeface="Calibri"/>
              </a:rPr>
              <a:t>data</a:t>
            </a:r>
            <a:r>
              <a:rPr sz="3200" spc="-15" dirty="0" smtClean="0">
                <a:cs typeface="Calibri"/>
              </a:rPr>
              <a:t>.</a:t>
            </a:r>
            <a:endParaRPr lang="en-US" sz="3200" spc="-15" dirty="0" smtClean="0">
              <a:cs typeface="Calibri"/>
            </a:endParaRPr>
          </a:p>
          <a:p>
            <a:pPr marL="355600" marR="5080" indent="-342900" algn="just">
              <a:spcBef>
                <a:spcPts val="105"/>
              </a:spcBef>
              <a:buFont typeface="Arial"/>
              <a:buChar char="•"/>
              <a:tabLst>
                <a:tab pos="355600" algn="l"/>
              </a:tabLst>
            </a:pPr>
            <a:r>
              <a:rPr lang="en-US" sz="3200" dirty="0">
                <a:uFill>
                  <a:solidFill>
                    <a:srgbClr val="000000"/>
                  </a:solidFill>
                </a:uFill>
                <a:cs typeface="Calibri"/>
              </a:rPr>
              <a:t>Bit </a:t>
            </a:r>
            <a:r>
              <a:rPr lang="en-US" sz="3200" spc="-20" dirty="0" smtClean="0">
                <a:uFill>
                  <a:solidFill>
                    <a:srgbClr val="000000"/>
                  </a:solidFill>
                </a:uFill>
                <a:cs typeface="Calibri"/>
              </a:rPr>
              <a:t>Rate</a:t>
            </a:r>
            <a:r>
              <a:rPr lang="en-US" sz="3200" dirty="0" smtClean="0">
                <a:uFill>
                  <a:solidFill>
                    <a:srgbClr val="000000"/>
                  </a:solidFill>
                </a:uFill>
                <a:cs typeface="Calibri"/>
              </a:rPr>
              <a:t>:</a:t>
            </a:r>
            <a:r>
              <a:rPr lang="en-US" sz="3200" dirty="0" smtClean="0">
                <a:cs typeface="Calibri"/>
              </a:rPr>
              <a:t> It is </a:t>
            </a:r>
            <a:r>
              <a:rPr lang="en-US" sz="3200" dirty="0">
                <a:cs typeface="Calibri"/>
              </a:rPr>
              <a:t>the </a:t>
            </a:r>
            <a:r>
              <a:rPr lang="en-US" sz="3200" spc="-5" dirty="0">
                <a:cs typeface="Calibri"/>
              </a:rPr>
              <a:t>number </a:t>
            </a:r>
            <a:r>
              <a:rPr lang="en-US" sz="3200" dirty="0">
                <a:cs typeface="Calibri"/>
              </a:rPr>
              <a:t>of </a:t>
            </a:r>
            <a:r>
              <a:rPr lang="en-US" sz="3200" spc="-10" dirty="0">
                <a:cs typeface="Calibri"/>
              </a:rPr>
              <a:t>bits </a:t>
            </a:r>
            <a:r>
              <a:rPr lang="en-US" sz="3200" spc="-20" dirty="0">
                <a:cs typeface="Calibri"/>
              </a:rPr>
              <a:t>transferred  </a:t>
            </a:r>
            <a:r>
              <a:rPr lang="en-US" sz="3200" spc="-10" dirty="0">
                <a:cs typeface="Calibri"/>
              </a:rPr>
              <a:t>between </a:t>
            </a:r>
            <a:r>
              <a:rPr lang="en-US" sz="3200" spc="-5" dirty="0">
                <a:cs typeface="Calibri"/>
              </a:rPr>
              <a:t>devices per</a:t>
            </a:r>
            <a:r>
              <a:rPr lang="en-US" sz="3200" spc="-45" dirty="0">
                <a:cs typeface="Calibri"/>
              </a:rPr>
              <a:t> </a:t>
            </a:r>
            <a:r>
              <a:rPr lang="en-US" sz="3200" spc="-10" dirty="0" smtClean="0">
                <a:cs typeface="Calibri"/>
              </a:rPr>
              <a:t>second.</a:t>
            </a:r>
            <a:r>
              <a:rPr lang="en-US" sz="3200" dirty="0">
                <a:cs typeface="Calibri"/>
              </a:rPr>
              <a:t> If each </a:t>
            </a:r>
            <a:r>
              <a:rPr lang="en-US" sz="3200" spc="-5" dirty="0">
                <a:cs typeface="Calibri"/>
              </a:rPr>
              <a:t>bit </a:t>
            </a:r>
            <a:r>
              <a:rPr lang="en-US" sz="3200" dirty="0">
                <a:cs typeface="Calibri"/>
              </a:rPr>
              <a:t>is </a:t>
            </a:r>
            <a:r>
              <a:rPr lang="en-US" sz="3200" spc="-15" dirty="0">
                <a:cs typeface="Calibri"/>
              </a:rPr>
              <a:t>represented </a:t>
            </a:r>
            <a:r>
              <a:rPr lang="en-US" sz="3200" spc="-10" dirty="0">
                <a:cs typeface="Calibri"/>
              </a:rPr>
              <a:t>by </a:t>
            </a:r>
            <a:r>
              <a:rPr lang="en-US" sz="3200" dirty="0">
                <a:cs typeface="Calibri"/>
              </a:rPr>
              <a:t>a </a:t>
            </a:r>
            <a:r>
              <a:rPr lang="en-US" sz="3200" spc="-5" dirty="0">
                <a:cs typeface="Calibri"/>
              </a:rPr>
              <a:t>pulse </a:t>
            </a:r>
            <a:r>
              <a:rPr lang="en-US" sz="3200" dirty="0">
                <a:cs typeface="Calibri"/>
              </a:rPr>
              <a:t>of width  </a:t>
            </a:r>
            <a:r>
              <a:rPr lang="en-US" sz="3200" dirty="0" smtClean="0"/>
              <a:t>T</a:t>
            </a:r>
            <a:r>
              <a:rPr lang="en-US" sz="3200" baseline="-25000" dirty="0" smtClean="0"/>
              <a:t>b</a:t>
            </a:r>
            <a:r>
              <a:rPr lang="en-US" sz="3200" spc="-5" dirty="0" smtClean="0">
                <a:cs typeface="Calibri"/>
              </a:rPr>
              <a:t> </a:t>
            </a:r>
            <a:r>
              <a:rPr lang="en-US" sz="3200" spc="-5" dirty="0">
                <a:cs typeface="Calibri"/>
              </a:rPr>
              <a:t>then </a:t>
            </a:r>
            <a:r>
              <a:rPr lang="en-US" sz="3200" dirty="0">
                <a:cs typeface="Calibri"/>
              </a:rPr>
              <a:t>the </a:t>
            </a:r>
            <a:r>
              <a:rPr lang="en-US" sz="3200" spc="-5" dirty="0">
                <a:cs typeface="Calibri"/>
              </a:rPr>
              <a:t>bit</a:t>
            </a:r>
            <a:r>
              <a:rPr lang="en-US" sz="3200" spc="10" dirty="0">
                <a:cs typeface="Calibri"/>
              </a:rPr>
              <a:t> </a:t>
            </a:r>
            <a:r>
              <a:rPr lang="en-US" sz="3200" spc="-35" dirty="0" smtClean="0">
                <a:cs typeface="Calibri"/>
              </a:rPr>
              <a:t>rate is</a:t>
            </a:r>
          </a:p>
          <a:p>
            <a:pPr marL="355600" marR="5080" indent="-342900" algn="just">
              <a:spcBef>
                <a:spcPts val="105"/>
              </a:spcBef>
              <a:buFont typeface="Arial"/>
              <a:buChar char="•"/>
              <a:tabLst>
                <a:tab pos="355600" algn="l"/>
              </a:tabLst>
            </a:pPr>
            <a:endParaRPr lang="en-US" sz="3200" dirty="0">
              <a:cs typeface="Calibri"/>
            </a:endParaRPr>
          </a:p>
          <a:p>
            <a:pPr marL="355600" marR="5080" indent="-342900" algn="just">
              <a:spcBef>
                <a:spcPts val="105"/>
              </a:spcBef>
              <a:buFont typeface="Arial"/>
              <a:buChar char="•"/>
              <a:tabLst>
                <a:tab pos="355600" algn="l"/>
              </a:tabLst>
            </a:pPr>
            <a:endParaRPr lang="en-US" sz="3200" dirty="0">
              <a:cs typeface="Calibri"/>
            </a:endParaRPr>
          </a:p>
          <a:p>
            <a:pPr marL="355600" marR="5080" indent="-342900" algn="just">
              <a:spcBef>
                <a:spcPts val="105"/>
              </a:spcBef>
              <a:buFont typeface="Arial"/>
              <a:buChar char="•"/>
              <a:tabLst>
                <a:tab pos="355600" algn="l"/>
              </a:tabLst>
            </a:pPr>
            <a:endParaRPr sz="3200" dirty="0">
              <a:cs typeface="Calibri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32200" y="5047297"/>
            <a:ext cx="3514725" cy="1152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049804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58461" y="526477"/>
            <a:ext cx="8806375" cy="567463"/>
          </a:xfrm>
          <a:prstGeom prst="rect">
            <a:avLst/>
          </a:prstGeom>
        </p:spPr>
        <p:txBody>
          <a:bodyPr vert="horz" wrap="square" lIns="0" tIns="13335" rIns="0" bIns="0" rtlCol="0" anchor="ctr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5"/>
              </a:spcBef>
            </a:pPr>
            <a:r>
              <a:rPr sz="3600" spc="-10" dirty="0">
                <a:latin typeface="+mn-lt"/>
              </a:rPr>
              <a:t>Example </a:t>
            </a:r>
            <a:r>
              <a:rPr sz="3600" dirty="0">
                <a:latin typeface="+mn-lt"/>
              </a:rPr>
              <a:t>– Bit </a:t>
            </a:r>
            <a:r>
              <a:rPr sz="3600" spc="-40" dirty="0">
                <a:latin typeface="+mn-lt"/>
              </a:rPr>
              <a:t>rate</a:t>
            </a:r>
            <a:r>
              <a:rPr sz="3600" spc="-114" dirty="0">
                <a:latin typeface="+mn-lt"/>
              </a:rPr>
              <a:t> </a:t>
            </a:r>
            <a:r>
              <a:rPr sz="3600" spc="-5" dirty="0">
                <a:latin typeface="+mn-lt"/>
              </a:rPr>
              <a:t>calculation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434905" y="1607565"/>
            <a:ext cx="9566030" cy="288604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 algn="just">
              <a:spcBef>
                <a:spcPts val="10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600" spc="-5" dirty="0">
                <a:latin typeface="Calibri"/>
                <a:cs typeface="Calibri"/>
              </a:rPr>
              <a:t>Suppose </a:t>
            </a:r>
            <a:r>
              <a:rPr sz="3600" spc="-15" dirty="0">
                <a:latin typeface="Calibri"/>
                <a:cs typeface="Calibri"/>
              </a:rPr>
              <a:t>that we </a:t>
            </a:r>
            <a:r>
              <a:rPr sz="3600" spc="-25" dirty="0">
                <a:latin typeface="Calibri"/>
                <a:cs typeface="Calibri"/>
              </a:rPr>
              <a:t>have </a:t>
            </a:r>
            <a:r>
              <a:rPr sz="3600" dirty="0">
                <a:latin typeface="Calibri"/>
                <a:cs typeface="Calibri"/>
              </a:rPr>
              <a:t>a </a:t>
            </a:r>
            <a:r>
              <a:rPr sz="3600" spc="-5" dirty="0">
                <a:latin typeface="Calibri"/>
                <a:cs typeface="Calibri"/>
              </a:rPr>
              <a:t>binary </a:t>
            </a:r>
            <a:r>
              <a:rPr sz="3600" spc="-20" dirty="0">
                <a:latin typeface="Calibri"/>
                <a:cs typeface="Calibri"/>
              </a:rPr>
              <a:t>data </a:t>
            </a:r>
            <a:r>
              <a:rPr sz="3600" spc="-10" dirty="0">
                <a:latin typeface="Calibri"/>
                <a:cs typeface="Calibri"/>
              </a:rPr>
              <a:t>source  that </a:t>
            </a:r>
            <a:r>
              <a:rPr sz="3600" spc="-20" dirty="0">
                <a:latin typeface="Calibri"/>
                <a:cs typeface="Calibri"/>
              </a:rPr>
              <a:t>generates </a:t>
            </a:r>
            <a:r>
              <a:rPr sz="3600" spc="-5" dirty="0">
                <a:latin typeface="Calibri"/>
                <a:cs typeface="Calibri"/>
              </a:rPr>
              <a:t>bits. </a:t>
            </a:r>
            <a:r>
              <a:rPr sz="3600" spc="-15" dirty="0">
                <a:latin typeface="Calibri"/>
                <a:cs typeface="Calibri"/>
              </a:rPr>
              <a:t>Each </a:t>
            </a:r>
            <a:r>
              <a:rPr sz="3600" spc="-5" dirty="0">
                <a:latin typeface="Calibri"/>
                <a:cs typeface="Calibri"/>
              </a:rPr>
              <a:t>bit </a:t>
            </a:r>
            <a:r>
              <a:rPr sz="3600" dirty="0">
                <a:latin typeface="Calibri"/>
                <a:cs typeface="Calibri"/>
              </a:rPr>
              <a:t>is </a:t>
            </a:r>
            <a:r>
              <a:rPr sz="3600" spc="-15" dirty="0">
                <a:latin typeface="Calibri"/>
                <a:cs typeface="Calibri"/>
              </a:rPr>
              <a:t>represented </a:t>
            </a:r>
            <a:r>
              <a:rPr sz="3600" spc="-10" dirty="0">
                <a:latin typeface="Calibri"/>
                <a:cs typeface="Calibri"/>
              </a:rPr>
              <a:t>by  </a:t>
            </a:r>
            <a:r>
              <a:rPr sz="3600" dirty="0">
                <a:latin typeface="Calibri"/>
                <a:cs typeface="Calibri"/>
              </a:rPr>
              <a:t>a </a:t>
            </a:r>
            <a:r>
              <a:rPr sz="3600" spc="-5" dirty="0">
                <a:latin typeface="Calibri"/>
                <a:cs typeface="Calibri"/>
              </a:rPr>
              <a:t>pulse of width Tb </a:t>
            </a:r>
            <a:r>
              <a:rPr sz="3600" dirty="0">
                <a:latin typeface="Calibri"/>
                <a:cs typeface="Calibri"/>
              </a:rPr>
              <a:t>= 0.1</a:t>
            </a:r>
            <a:r>
              <a:rPr sz="3600" spc="30" dirty="0">
                <a:latin typeface="Calibri"/>
                <a:cs typeface="Calibri"/>
              </a:rPr>
              <a:t> </a:t>
            </a:r>
            <a:r>
              <a:rPr sz="3600" dirty="0" err="1" smtClean="0">
                <a:latin typeface="Calibri"/>
                <a:cs typeface="Calibri"/>
              </a:rPr>
              <a:t>m</a:t>
            </a:r>
            <a:r>
              <a:rPr lang="en-US" sz="3600" dirty="0" err="1" smtClean="0">
                <a:latin typeface="Calibri"/>
                <a:cs typeface="Calibri"/>
              </a:rPr>
              <a:t>s.</a:t>
            </a:r>
            <a:endParaRPr sz="3600" dirty="0">
              <a:latin typeface="Calibri"/>
              <a:cs typeface="Calibri"/>
            </a:endParaRPr>
          </a:p>
          <a:p>
            <a:pPr marL="355600" indent="-342900" algn="just"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600" spc="-15" dirty="0">
                <a:latin typeface="Calibri"/>
                <a:cs typeface="Calibri"/>
              </a:rPr>
              <a:t>Calculate </a:t>
            </a:r>
            <a:r>
              <a:rPr sz="3600" dirty="0">
                <a:latin typeface="Calibri"/>
                <a:cs typeface="Calibri"/>
              </a:rPr>
              <a:t>the </a:t>
            </a:r>
            <a:r>
              <a:rPr sz="3600" spc="-5" dirty="0">
                <a:latin typeface="Calibri"/>
                <a:cs typeface="Calibri"/>
              </a:rPr>
              <a:t>bit </a:t>
            </a:r>
            <a:r>
              <a:rPr sz="3600" spc="-35" dirty="0">
                <a:latin typeface="Calibri"/>
                <a:cs typeface="Calibri"/>
              </a:rPr>
              <a:t>rate </a:t>
            </a:r>
            <a:r>
              <a:rPr sz="3600" spc="-30" dirty="0">
                <a:latin typeface="Calibri"/>
                <a:cs typeface="Calibri"/>
              </a:rPr>
              <a:t>for </a:t>
            </a:r>
            <a:r>
              <a:rPr sz="3600" dirty="0">
                <a:latin typeface="Calibri"/>
                <a:cs typeface="Calibri"/>
              </a:rPr>
              <a:t>the</a:t>
            </a:r>
            <a:r>
              <a:rPr sz="3600" spc="75" dirty="0">
                <a:latin typeface="Calibri"/>
                <a:cs typeface="Calibri"/>
              </a:rPr>
              <a:t> </a:t>
            </a:r>
            <a:r>
              <a:rPr sz="3600" spc="-10" dirty="0" smtClean="0">
                <a:latin typeface="Calibri"/>
                <a:cs typeface="Calibri"/>
              </a:rPr>
              <a:t>source</a:t>
            </a:r>
            <a:r>
              <a:rPr lang="en-US" sz="3600" spc="-10" dirty="0" smtClean="0">
                <a:latin typeface="Calibri"/>
                <a:cs typeface="Calibri"/>
              </a:rPr>
              <a:t>.</a:t>
            </a:r>
            <a:endParaRPr sz="4800" dirty="0">
              <a:latin typeface="Times New Roman"/>
              <a:cs typeface="Times New Roman"/>
            </a:endParaRPr>
          </a:p>
          <a:p>
            <a:pPr marL="355600" indent="-342900" algn="just"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600" spc="-5" dirty="0" smtClean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Solution</a:t>
            </a:r>
            <a:r>
              <a:rPr lang="en-US" sz="3600" spc="-5" dirty="0" smtClean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:</a:t>
            </a:r>
            <a:endParaRPr sz="3600" dirty="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993384" y="5404564"/>
            <a:ext cx="357505" cy="57131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spcBef>
                <a:spcPts val="135"/>
              </a:spcBef>
            </a:pPr>
            <a:r>
              <a:rPr sz="3600" i="1" spc="75" dirty="0">
                <a:latin typeface="Times New Roman"/>
                <a:cs typeface="Times New Roman"/>
              </a:rPr>
              <a:t>R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315278" y="5759127"/>
            <a:ext cx="184785" cy="31995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</a:pPr>
            <a:r>
              <a:rPr sz="2000" i="1" spc="25" dirty="0">
                <a:latin typeface="Times New Roman"/>
                <a:cs typeface="Times New Roman"/>
              </a:rPr>
              <a:t>b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2660784" y="5411926"/>
            <a:ext cx="632887" cy="65356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400"/>
          </a:p>
        </p:txBody>
      </p:sp>
      <p:sp>
        <p:nvSpPr>
          <p:cNvPr id="7" name="object 7"/>
          <p:cNvSpPr txBox="1"/>
          <p:nvPr/>
        </p:nvSpPr>
        <p:spPr>
          <a:xfrm>
            <a:off x="3196938" y="5072465"/>
            <a:ext cx="297180" cy="57131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spcBef>
                <a:spcPts val="135"/>
              </a:spcBef>
            </a:pPr>
            <a:r>
              <a:rPr sz="3600" spc="60" dirty="0">
                <a:latin typeface="Times New Roman"/>
                <a:cs typeface="Times New Roman"/>
              </a:rPr>
              <a:t>1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346425" y="6169211"/>
            <a:ext cx="184785" cy="31995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</a:pPr>
            <a:r>
              <a:rPr sz="2000" i="1" spc="25" dirty="0">
                <a:latin typeface="Times New Roman"/>
                <a:cs typeface="Times New Roman"/>
              </a:rPr>
              <a:t>b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3081970" y="5816676"/>
            <a:ext cx="516255" cy="0"/>
          </a:xfrm>
          <a:custGeom>
            <a:avLst/>
            <a:gdLst/>
            <a:ahLst/>
            <a:cxnLst/>
            <a:rect l="l" t="t" r="r" b="b"/>
            <a:pathLst>
              <a:path w="516255">
                <a:moveTo>
                  <a:pt x="0" y="0"/>
                </a:moveTo>
                <a:lnTo>
                  <a:pt x="516127" y="0"/>
                </a:lnTo>
              </a:path>
            </a:pathLst>
          </a:custGeom>
          <a:ln w="2135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400"/>
          </a:p>
        </p:txBody>
      </p:sp>
      <p:sp>
        <p:nvSpPr>
          <p:cNvPr id="10" name="object 10"/>
          <p:cNvSpPr/>
          <p:nvPr/>
        </p:nvSpPr>
        <p:spPr>
          <a:xfrm>
            <a:off x="3736675" y="5411926"/>
            <a:ext cx="632887" cy="65356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400"/>
          </a:p>
        </p:txBody>
      </p:sp>
      <p:sp>
        <p:nvSpPr>
          <p:cNvPr id="11" name="object 11"/>
          <p:cNvSpPr txBox="1"/>
          <p:nvPr/>
        </p:nvSpPr>
        <p:spPr>
          <a:xfrm>
            <a:off x="5003895" y="5072465"/>
            <a:ext cx="297180" cy="57131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spcBef>
                <a:spcPts val="135"/>
              </a:spcBef>
            </a:pPr>
            <a:r>
              <a:rPr sz="3600" spc="60" dirty="0">
                <a:latin typeface="Times New Roman"/>
                <a:cs typeface="Times New Roman"/>
              </a:rPr>
              <a:t>1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4888928" y="5822023"/>
            <a:ext cx="632887" cy="65356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400"/>
          </a:p>
        </p:txBody>
      </p:sp>
      <p:sp>
        <p:nvSpPr>
          <p:cNvPr id="13" name="object 13"/>
          <p:cNvSpPr/>
          <p:nvPr/>
        </p:nvSpPr>
        <p:spPr>
          <a:xfrm>
            <a:off x="5754225" y="5810276"/>
            <a:ext cx="309889" cy="38231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400"/>
          </a:p>
        </p:txBody>
      </p:sp>
      <p:sp>
        <p:nvSpPr>
          <p:cNvPr id="14" name="object 14"/>
          <p:cNvSpPr txBox="1"/>
          <p:nvPr/>
        </p:nvSpPr>
        <p:spPr>
          <a:xfrm>
            <a:off x="3065688" y="5814657"/>
            <a:ext cx="3077845" cy="57131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38100">
              <a:spcBef>
                <a:spcPts val="135"/>
              </a:spcBef>
              <a:tabLst>
                <a:tab pos="1113790" algn="l"/>
                <a:tab pos="2155825" algn="l"/>
              </a:tabLst>
            </a:pPr>
            <a:r>
              <a:rPr sz="3600" i="1" spc="70" dirty="0">
                <a:latin typeface="Times New Roman"/>
                <a:cs typeface="Times New Roman"/>
              </a:rPr>
              <a:t>T	</a:t>
            </a:r>
            <a:r>
              <a:rPr sz="3600" spc="30" dirty="0">
                <a:latin typeface="Times New Roman"/>
                <a:cs typeface="Times New Roman"/>
              </a:rPr>
              <a:t>0.1	</a:t>
            </a:r>
            <a:r>
              <a:rPr sz="3600" spc="80" dirty="0">
                <a:latin typeface="Times New Roman"/>
                <a:cs typeface="Times New Roman"/>
              </a:rPr>
              <a:t>10 </a:t>
            </a:r>
            <a:r>
              <a:rPr lang="en-US" sz="3600" spc="80" dirty="0" smtClean="0">
                <a:latin typeface="Times New Roman"/>
                <a:cs typeface="Times New Roman"/>
              </a:rPr>
              <a:t> </a:t>
            </a:r>
            <a:r>
              <a:rPr sz="3200" spc="37" baseline="43083" dirty="0" smtClean="0">
                <a:latin typeface="Times New Roman"/>
                <a:cs typeface="Times New Roman"/>
              </a:rPr>
              <a:t>3</a:t>
            </a:r>
            <a:endParaRPr sz="3200" baseline="43083" dirty="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4157860" y="5816676"/>
            <a:ext cx="1979930" cy="0"/>
          </a:xfrm>
          <a:custGeom>
            <a:avLst/>
            <a:gdLst/>
            <a:ahLst/>
            <a:cxnLst/>
            <a:rect l="l" t="t" r="r" b="b"/>
            <a:pathLst>
              <a:path w="1979929">
                <a:moveTo>
                  <a:pt x="0" y="0"/>
                </a:moveTo>
                <a:lnTo>
                  <a:pt x="1979369" y="0"/>
                </a:lnTo>
              </a:path>
            </a:pathLst>
          </a:custGeom>
          <a:ln w="2135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400"/>
          </a:p>
        </p:txBody>
      </p:sp>
      <p:sp>
        <p:nvSpPr>
          <p:cNvPr id="16" name="object 16"/>
          <p:cNvSpPr/>
          <p:nvPr/>
        </p:nvSpPr>
        <p:spPr>
          <a:xfrm>
            <a:off x="6275808" y="5411926"/>
            <a:ext cx="632887" cy="65356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400"/>
          </a:p>
        </p:txBody>
      </p:sp>
      <p:sp>
        <p:nvSpPr>
          <p:cNvPr id="17" name="object 17"/>
          <p:cNvSpPr txBox="1"/>
          <p:nvPr/>
        </p:nvSpPr>
        <p:spPr>
          <a:xfrm>
            <a:off x="6617511" y="5404564"/>
            <a:ext cx="3736975" cy="57131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spcBef>
                <a:spcPts val="135"/>
              </a:spcBef>
              <a:tabLst>
                <a:tab pos="2008505" algn="l"/>
              </a:tabLst>
            </a:pPr>
            <a:r>
              <a:rPr sz="3600" spc="85" dirty="0">
                <a:latin typeface="Times New Roman"/>
                <a:cs typeface="Times New Roman"/>
              </a:rPr>
              <a:t>10000	</a:t>
            </a:r>
            <a:r>
              <a:rPr sz="3600" i="1" spc="125" dirty="0">
                <a:latin typeface="Times New Roman"/>
                <a:cs typeface="Times New Roman"/>
              </a:rPr>
              <a:t>bits</a:t>
            </a:r>
            <a:r>
              <a:rPr sz="3600" spc="125" dirty="0">
                <a:latin typeface="Times New Roman"/>
                <a:cs typeface="Times New Roman"/>
              </a:rPr>
              <a:t>/sec</a:t>
            </a:r>
            <a:endParaRPr sz="36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91851989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82592" y="526477"/>
            <a:ext cx="6812923" cy="567463"/>
          </a:xfrm>
          <a:prstGeom prst="rect">
            <a:avLst/>
          </a:prstGeom>
        </p:spPr>
        <p:txBody>
          <a:bodyPr vert="horz" wrap="square" lIns="0" tIns="13335" rIns="0" bIns="0" rtlCol="0" anchor="ctr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5"/>
              </a:spcBef>
            </a:pPr>
            <a:r>
              <a:rPr sz="3600" dirty="0">
                <a:latin typeface="+mn-lt"/>
              </a:rPr>
              <a:t>Baud </a:t>
            </a:r>
            <a:r>
              <a:rPr sz="3600" spc="-40" dirty="0">
                <a:latin typeface="+mn-lt"/>
              </a:rPr>
              <a:t>rate </a:t>
            </a:r>
            <a:r>
              <a:rPr sz="3600" spc="-5" dirty="0">
                <a:latin typeface="+mn-lt"/>
              </a:rPr>
              <a:t>(Symbol</a:t>
            </a:r>
            <a:r>
              <a:rPr sz="3600" spc="-35" dirty="0">
                <a:latin typeface="+mn-lt"/>
              </a:rPr>
              <a:t> rate)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210614" y="1563370"/>
            <a:ext cx="9672034" cy="2296141"/>
          </a:xfrm>
          <a:prstGeom prst="rect">
            <a:avLst/>
          </a:prstGeom>
        </p:spPr>
        <p:txBody>
          <a:bodyPr vert="horz" wrap="square" lIns="0" tIns="64135" rIns="0" bIns="0" rtlCol="0">
            <a:spAutoFit/>
          </a:bodyPr>
          <a:lstStyle/>
          <a:p>
            <a:pPr marL="355600" marR="5080" indent="-342900">
              <a:lnSpc>
                <a:spcPts val="3240"/>
              </a:lnSpc>
              <a:spcBef>
                <a:spcPts val="505"/>
              </a:spcBef>
              <a:buFont typeface="Arial"/>
              <a:buChar char="•"/>
              <a:tabLst>
                <a:tab pos="354965" algn="l"/>
                <a:tab pos="355600" algn="l"/>
                <a:tab pos="1080770" algn="l"/>
                <a:tab pos="2455545" algn="l"/>
                <a:tab pos="2922270" algn="l"/>
                <a:tab pos="4330700" algn="l"/>
                <a:tab pos="6289040" algn="l"/>
                <a:tab pos="6961505" algn="l"/>
              </a:tabLst>
            </a:pPr>
            <a:r>
              <a:rPr sz="3200" spc="-5" dirty="0">
                <a:cs typeface="Calibri"/>
              </a:rPr>
              <a:t>Th</a:t>
            </a:r>
            <a:r>
              <a:rPr sz="3200" dirty="0">
                <a:cs typeface="Calibri"/>
              </a:rPr>
              <a:t>e	</a:t>
            </a:r>
            <a:r>
              <a:rPr sz="3200" spc="-5" dirty="0">
                <a:cs typeface="Calibri"/>
              </a:rPr>
              <a:t>nu</a:t>
            </a:r>
            <a:r>
              <a:rPr sz="3200" spc="-20" dirty="0">
                <a:cs typeface="Calibri"/>
              </a:rPr>
              <a:t>m</a:t>
            </a:r>
            <a:r>
              <a:rPr sz="3200" spc="-5" dirty="0">
                <a:cs typeface="Calibri"/>
              </a:rPr>
              <a:t>b</a:t>
            </a:r>
            <a:r>
              <a:rPr sz="3200" spc="-15" dirty="0">
                <a:cs typeface="Calibri"/>
              </a:rPr>
              <a:t>e</a:t>
            </a:r>
            <a:r>
              <a:rPr sz="3200" dirty="0">
                <a:cs typeface="Calibri"/>
              </a:rPr>
              <a:t>r	of	</a:t>
            </a:r>
            <a:r>
              <a:rPr sz="3200" spc="-50" dirty="0">
                <a:cs typeface="Calibri"/>
              </a:rPr>
              <a:t>s</a:t>
            </a:r>
            <a:r>
              <a:rPr sz="3200" dirty="0">
                <a:cs typeface="Calibri"/>
              </a:rPr>
              <a:t>ymbols	t</a:t>
            </a:r>
            <a:r>
              <a:rPr sz="3200" spc="-60" dirty="0">
                <a:cs typeface="Calibri"/>
              </a:rPr>
              <a:t>r</a:t>
            </a:r>
            <a:r>
              <a:rPr sz="3200" spc="-10" dirty="0">
                <a:cs typeface="Calibri"/>
              </a:rPr>
              <a:t>a</a:t>
            </a:r>
            <a:r>
              <a:rPr sz="3200" spc="-5" dirty="0">
                <a:cs typeface="Calibri"/>
              </a:rPr>
              <a:t>nsmi</a:t>
            </a:r>
            <a:r>
              <a:rPr sz="3200" spc="-50" dirty="0">
                <a:cs typeface="Calibri"/>
              </a:rPr>
              <a:t>t</a:t>
            </a:r>
            <a:r>
              <a:rPr sz="3200" spc="-35" dirty="0">
                <a:cs typeface="Calibri"/>
              </a:rPr>
              <a:t>t</a:t>
            </a:r>
            <a:r>
              <a:rPr sz="3200" dirty="0">
                <a:cs typeface="Calibri"/>
              </a:rPr>
              <a:t>ed	</a:t>
            </a:r>
            <a:r>
              <a:rPr sz="3200" spc="-5" dirty="0">
                <a:cs typeface="Calibri"/>
              </a:rPr>
              <a:t>p</a:t>
            </a:r>
            <a:r>
              <a:rPr sz="3200" spc="-15" dirty="0">
                <a:cs typeface="Calibri"/>
              </a:rPr>
              <a:t>e</a:t>
            </a:r>
            <a:r>
              <a:rPr sz="3200" dirty="0">
                <a:cs typeface="Calibri"/>
              </a:rPr>
              <a:t>r	</a:t>
            </a:r>
            <a:r>
              <a:rPr sz="3200" spc="-5" dirty="0">
                <a:cs typeface="Calibri"/>
              </a:rPr>
              <a:t>se</a:t>
            </a:r>
            <a:r>
              <a:rPr sz="3200" spc="-25" dirty="0">
                <a:cs typeface="Calibri"/>
              </a:rPr>
              <a:t>c</a:t>
            </a:r>
            <a:r>
              <a:rPr sz="3200" spc="-10" dirty="0">
                <a:cs typeface="Calibri"/>
              </a:rPr>
              <a:t>o</a:t>
            </a:r>
            <a:r>
              <a:rPr sz="3200" spc="-5" dirty="0">
                <a:cs typeface="Calibri"/>
              </a:rPr>
              <a:t>nd  </a:t>
            </a:r>
            <a:r>
              <a:rPr sz="3200" spc="-10" dirty="0">
                <a:cs typeface="Calibri"/>
              </a:rPr>
              <a:t>through </a:t>
            </a:r>
            <a:r>
              <a:rPr sz="3200" dirty="0">
                <a:cs typeface="Calibri"/>
              </a:rPr>
              <a:t>the </a:t>
            </a:r>
            <a:r>
              <a:rPr sz="3200" spc="-10" dirty="0">
                <a:cs typeface="Calibri"/>
              </a:rPr>
              <a:t>communication</a:t>
            </a:r>
            <a:r>
              <a:rPr sz="3200" spc="-45" dirty="0">
                <a:cs typeface="Calibri"/>
              </a:rPr>
              <a:t> </a:t>
            </a:r>
            <a:r>
              <a:rPr sz="3200" spc="-5" dirty="0">
                <a:cs typeface="Calibri"/>
              </a:rPr>
              <a:t>channel.</a:t>
            </a:r>
            <a:endParaRPr sz="3200" dirty="0">
              <a:cs typeface="Calibri"/>
            </a:endParaRPr>
          </a:p>
          <a:p>
            <a:pPr marL="355600" marR="5080" indent="-342900" algn="just">
              <a:lnSpc>
                <a:spcPts val="3240"/>
              </a:lnSpc>
              <a:spcBef>
                <a:spcPts val="725"/>
              </a:spcBef>
              <a:buFont typeface="Arial"/>
              <a:buChar char="•"/>
              <a:tabLst>
                <a:tab pos="354965" algn="l"/>
                <a:tab pos="355600" algn="l"/>
                <a:tab pos="1062355" algn="l"/>
                <a:tab pos="2301875" algn="l"/>
                <a:tab pos="3050540" algn="l"/>
                <a:tab pos="3416300" algn="l"/>
                <a:tab pos="4643120" algn="l"/>
                <a:tab pos="5099050" algn="l"/>
                <a:tab pos="5748020" algn="l"/>
                <a:tab pos="6293485" algn="l"/>
                <a:tab pos="7040880" algn="l"/>
                <a:tab pos="7541895" algn="l"/>
              </a:tabLst>
            </a:pPr>
            <a:r>
              <a:rPr sz="3200" spc="-5" dirty="0">
                <a:cs typeface="Calibri"/>
              </a:rPr>
              <a:t>Th</a:t>
            </a:r>
            <a:r>
              <a:rPr sz="3200" dirty="0">
                <a:cs typeface="Calibri"/>
              </a:rPr>
              <a:t>e	</a:t>
            </a:r>
            <a:r>
              <a:rPr sz="3200" spc="-50" dirty="0">
                <a:cs typeface="Calibri"/>
              </a:rPr>
              <a:t>s</a:t>
            </a:r>
            <a:r>
              <a:rPr sz="3200" dirty="0">
                <a:cs typeface="Calibri"/>
              </a:rPr>
              <a:t>ym</a:t>
            </a:r>
            <a:r>
              <a:rPr sz="3200" spc="-15" dirty="0">
                <a:cs typeface="Calibri"/>
              </a:rPr>
              <a:t>b</a:t>
            </a:r>
            <a:r>
              <a:rPr sz="3200" spc="-5" dirty="0">
                <a:cs typeface="Calibri"/>
              </a:rPr>
              <a:t>o</a:t>
            </a:r>
            <a:r>
              <a:rPr sz="3200" dirty="0">
                <a:cs typeface="Calibri"/>
              </a:rPr>
              <a:t>l	</a:t>
            </a:r>
            <a:r>
              <a:rPr sz="3200" spc="-65" dirty="0">
                <a:cs typeface="Calibri"/>
              </a:rPr>
              <a:t>r</a:t>
            </a:r>
            <a:r>
              <a:rPr sz="3200" spc="-25" dirty="0">
                <a:cs typeface="Calibri"/>
              </a:rPr>
              <a:t>a</a:t>
            </a:r>
            <a:r>
              <a:rPr sz="3200" spc="-35" dirty="0">
                <a:cs typeface="Calibri"/>
              </a:rPr>
              <a:t>t</a:t>
            </a:r>
            <a:r>
              <a:rPr sz="3200" dirty="0">
                <a:cs typeface="Calibri"/>
              </a:rPr>
              <a:t>e	</a:t>
            </a:r>
            <a:r>
              <a:rPr sz="3200" spc="-5" dirty="0">
                <a:cs typeface="Calibri"/>
              </a:rPr>
              <a:t>i</a:t>
            </a:r>
            <a:r>
              <a:rPr sz="3200" dirty="0">
                <a:cs typeface="Calibri"/>
              </a:rPr>
              <a:t>s	</a:t>
            </a:r>
            <a:r>
              <a:rPr sz="3200" spc="-40" dirty="0">
                <a:cs typeface="Calibri"/>
              </a:rPr>
              <a:t>r</a:t>
            </a:r>
            <a:r>
              <a:rPr sz="3200" dirty="0">
                <a:cs typeface="Calibri"/>
              </a:rPr>
              <a:t>e</a:t>
            </a:r>
            <a:r>
              <a:rPr sz="3200" spc="-15" dirty="0">
                <a:cs typeface="Calibri"/>
              </a:rPr>
              <a:t>l</a:t>
            </a:r>
            <a:r>
              <a:rPr sz="3200" spc="-25" dirty="0">
                <a:cs typeface="Calibri"/>
              </a:rPr>
              <a:t>a</a:t>
            </a:r>
            <a:r>
              <a:rPr sz="3200" spc="-35" dirty="0">
                <a:cs typeface="Calibri"/>
              </a:rPr>
              <a:t>t</a:t>
            </a:r>
            <a:r>
              <a:rPr sz="3200" dirty="0">
                <a:cs typeface="Calibri"/>
              </a:rPr>
              <a:t>ed	</a:t>
            </a:r>
            <a:r>
              <a:rPr sz="3200" spc="-25" dirty="0">
                <a:cs typeface="Calibri"/>
              </a:rPr>
              <a:t>t</a:t>
            </a:r>
            <a:r>
              <a:rPr sz="3200" dirty="0">
                <a:cs typeface="Calibri"/>
              </a:rPr>
              <a:t>o	the	</a:t>
            </a:r>
            <a:r>
              <a:rPr sz="3200" spc="-5" dirty="0">
                <a:cs typeface="Calibri"/>
              </a:rPr>
              <a:t>b</a:t>
            </a:r>
            <a:r>
              <a:rPr sz="3200" spc="-15" dirty="0">
                <a:cs typeface="Calibri"/>
              </a:rPr>
              <a:t>i</a:t>
            </a:r>
            <a:r>
              <a:rPr sz="3200" dirty="0">
                <a:cs typeface="Calibri"/>
              </a:rPr>
              <a:t>t	</a:t>
            </a:r>
            <a:r>
              <a:rPr sz="3200" spc="-75" dirty="0">
                <a:cs typeface="Calibri"/>
              </a:rPr>
              <a:t>r</a:t>
            </a:r>
            <a:r>
              <a:rPr sz="3200" spc="-25" dirty="0">
                <a:cs typeface="Calibri"/>
              </a:rPr>
              <a:t>a</a:t>
            </a:r>
            <a:r>
              <a:rPr sz="3200" spc="-35" dirty="0">
                <a:cs typeface="Calibri"/>
              </a:rPr>
              <a:t>t</a:t>
            </a:r>
            <a:r>
              <a:rPr sz="3200" dirty="0">
                <a:cs typeface="Calibri"/>
              </a:rPr>
              <a:t>e	</a:t>
            </a:r>
            <a:r>
              <a:rPr sz="3200" spc="-20" dirty="0">
                <a:cs typeface="Calibri"/>
              </a:rPr>
              <a:t>b</a:t>
            </a:r>
            <a:r>
              <a:rPr sz="3200" dirty="0">
                <a:cs typeface="Calibri"/>
              </a:rPr>
              <a:t>y	</a:t>
            </a:r>
            <a:r>
              <a:rPr sz="3200" dirty="0" smtClean="0">
                <a:cs typeface="Calibri"/>
              </a:rPr>
              <a:t>t</a:t>
            </a:r>
            <a:r>
              <a:rPr sz="3200" spc="-15" dirty="0" smtClean="0">
                <a:cs typeface="Calibri"/>
              </a:rPr>
              <a:t>h</a:t>
            </a:r>
            <a:r>
              <a:rPr sz="3200" dirty="0" smtClean="0">
                <a:cs typeface="Calibri"/>
              </a:rPr>
              <a:t>e</a:t>
            </a:r>
            <a:r>
              <a:rPr lang="en-US" sz="3200" dirty="0" smtClean="0">
                <a:cs typeface="Calibri"/>
              </a:rPr>
              <a:t> </a:t>
            </a:r>
            <a:r>
              <a:rPr sz="3200" spc="-15" dirty="0" smtClean="0">
                <a:cs typeface="Calibri"/>
              </a:rPr>
              <a:t>following</a:t>
            </a:r>
            <a:r>
              <a:rPr sz="3200" spc="5" dirty="0" smtClean="0">
                <a:cs typeface="Calibri"/>
              </a:rPr>
              <a:t> </a:t>
            </a:r>
            <a:r>
              <a:rPr sz="3200" spc="-10" dirty="0">
                <a:cs typeface="Calibri"/>
              </a:rPr>
              <a:t>equation</a:t>
            </a:r>
            <a:r>
              <a:rPr sz="3200" spc="-10" dirty="0" smtClean="0">
                <a:cs typeface="Calibri"/>
              </a:rPr>
              <a:t>:</a:t>
            </a:r>
            <a:endParaRPr lang="en-US" sz="3200" spc="-10" dirty="0" smtClean="0">
              <a:cs typeface="Calibri"/>
            </a:endParaRPr>
          </a:p>
          <a:p>
            <a:pPr marL="355600" marR="5080" indent="-342900" algn="just">
              <a:lnSpc>
                <a:spcPts val="3240"/>
              </a:lnSpc>
              <a:spcBef>
                <a:spcPts val="725"/>
              </a:spcBef>
              <a:buFont typeface="Arial"/>
              <a:buChar char="•"/>
              <a:tabLst>
                <a:tab pos="354965" algn="l"/>
                <a:tab pos="355600" algn="l"/>
                <a:tab pos="1062355" algn="l"/>
                <a:tab pos="2301875" algn="l"/>
                <a:tab pos="3050540" algn="l"/>
                <a:tab pos="3416300" algn="l"/>
                <a:tab pos="4643120" algn="l"/>
                <a:tab pos="5099050" algn="l"/>
                <a:tab pos="5748020" algn="l"/>
                <a:tab pos="6293485" algn="l"/>
                <a:tab pos="7040880" algn="l"/>
                <a:tab pos="7541895" algn="l"/>
              </a:tabLst>
            </a:pPr>
            <a:endParaRPr sz="3200" dirty="0"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059941" y="4352925"/>
            <a:ext cx="2897505" cy="1095171"/>
          </a:xfrm>
          <a:prstGeom prst="rect">
            <a:avLst/>
          </a:prstGeom>
        </p:spPr>
        <p:txBody>
          <a:bodyPr vert="horz" wrap="square" lIns="0" tIns="58419" rIns="0" bIns="0" rtlCol="0">
            <a:spAutoFit/>
          </a:bodyPr>
          <a:lstStyle/>
          <a:p>
            <a:pPr marL="12700">
              <a:spcBef>
                <a:spcPts val="459"/>
              </a:spcBef>
              <a:tabLst>
                <a:tab pos="354965" algn="l"/>
                <a:tab pos="355600" algn="l"/>
              </a:tabLst>
            </a:pPr>
            <a:r>
              <a:rPr sz="3200" dirty="0">
                <a:cs typeface="Calibri"/>
              </a:rPr>
              <a:t>Rb = </a:t>
            </a:r>
            <a:r>
              <a:rPr sz="3200" spc="-10" dirty="0">
                <a:cs typeface="Calibri"/>
              </a:rPr>
              <a:t>bit</a:t>
            </a:r>
            <a:r>
              <a:rPr sz="3200" spc="-60" dirty="0">
                <a:cs typeface="Calibri"/>
              </a:rPr>
              <a:t> </a:t>
            </a:r>
            <a:r>
              <a:rPr sz="3200" spc="-35" dirty="0">
                <a:cs typeface="Calibri"/>
              </a:rPr>
              <a:t>rate</a:t>
            </a:r>
            <a:endParaRPr sz="3200" dirty="0">
              <a:cs typeface="Calibri"/>
            </a:endParaRPr>
          </a:p>
          <a:p>
            <a:pPr marL="12700">
              <a:spcBef>
                <a:spcPts val="359"/>
              </a:spcBef>
              <a:tabLst>
                <a:tab pos="354965" algn="l"/>
                <a:tab pos="355600" algn="l"/>
              </a:tabLst>
            </a:pPr>
            <a:r>
              <a:rPr sz="3200" dirty="0">
                <a:cs typeface="Calibri"/>
              </a:rPr>
              <a:t>Rs = </a:t>
            </a:r>
            <a:r>
              <a:rPr sz="3200" spc="-10" dirty="0">
                <a:cs typeface="Calibri"/>
              </a:rPr>
              <a:t>symbol</a:t>
            </a:r>
            <a:r>
              <a:rPr sz="3200" spc="-100" dirty="0">
                <a:cs typeface="Calibri"/>
              </a:rPr>
              <a:t> </a:t>
            </a:r>
            <a:r>
              <a:rPr sz="3200" spc="-35" dirty="0">
                <a:cs typeface="Calibri"/>
              </a:rPr>
              <a:t>rate</a:t>
            </a:r>
            <a:endParaRPr sz="3200" dirty="0"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059940" y="5404815"/>
            <a:ext cx="5189220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  <a:tabLst>
                <a:tab pos="354965" algn="l"/>
                <a:tab pos="355600" algn="l"/>
                <a:tab pos="772795" algn="l"/>
              </a:tabLst>
            </a:pPr>
            <a:r>
              <a:rPr sz="3200" dirty="0">
                <a:cs typeface="Calibri"/>
              </a:rPr>
              <a:t>N	= </a:t>
            </a:r>
            <a:r>
              <a:rPr sz="3200" spc="-5" dirty="0">
                <a:cs typeface="Calibri"/>
              </a:rPr>
              <a:t>Number </a:t>
            </a:r>
            <a:r>
              <a:rPr sz="3200" dirty="0">
                <a:cs typeface="Calibri"/>
              </a:rPr>
              <a:t>of </a:t>
            </a:r>
            <a:r>
              <a:rPr sz="3200" spc="-5" dirty="0">
                <a:cs typeface="Calibri"/>
              </a:rPr>
              <a:t>bits </a:t>
            </a:r>
            <a:r>
              <a:rPr sz="3200" spc="-10" dirty="0">
                <a:cs typeface="Calibri"/>
              </a:rPr>
              <a:t>per</a:t>
            </a:r>
            <a:r>
              <a:rPr sz="3200" spc="-70" dirty="0">
                <a:cs typeface="Calibri"/>
              </a:rPr>
              <a:t> </a:t>
            </a:r>
            <a:r>
              <a:rPr sz="3200" spc="-10" dirty="0">
                <a:cs typeface="Calibri"/>
              </a:rPr>
              <a:t>symbol</a:t>
            </a:r>
            <a:endParaRPr sz="3200" dirty="0">
              <a:cs typeface="Calibri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31291" y="3407258"/>
            <a:ext cx="1543050" cy="981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571870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+mn-lt"/>
              </a:rPr>
              <a:t>Baud </a:t>
            </a:r>
            <a:r>
              <a:rPr lang="en-US" spc="-40" dirty="0">
                <a:latin typeface="+mn-lt"/>
              </a:rPr>
              <a:t>rate </a:t>
            </a:r>
            <a:r>
              <a:rPr lang="en-US" spc="-5" dirty="0">
                <a:latin typeface="+mn-lt"/>
              </a:rPr>
              <a:t>(Symbol</a:t>
            </a:r>
            <a:r>
              <a:rPr lang="en-US" spc="-35" dirty="0">
                <a:latin typeface="+mn-lt"/>
              </a:rPr>
              <a:t> rate)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55600" marR="1274445" indent="-342900" algn="just">
              <a:spcBef>
                <a:spcPts val="1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en-US" sz="3200" spc="-45" dirty="0">
                <a:cs typeface="Calibri"/>
              </a:rPr>
              <a:t>We </a:t>
            </a:r>
            <a:r>
              <a:rPr lang="en-US" sz="3200" spc="-5" dirty="0">
                <a:cs typeface="Calibri"/>
              </a:rPr>
              <a:t>usually use </a:t>
            </a:r>
            <a:r>
              <a:rPr lang="en-US" sz="3200" spc="-10" dirty="0">
                <a:cs typeface="Calibri"/>
              </a:rPr>
              <a:t>symbols </a:t>
            </a:r>
            <a:r>
              <a:rPr lang="en-US" sz="3200" spc="-15" dirty="0">
                <a:cs typeface="Calibri"/>
              </a:rPr>
              <a:t>to </a:t>
            </a:r>
            <a:r>
              <a:rPr lang="en-US" sz="3200" spc="-10" dirty="0">
                <a:cs typeface="Calibri"/>
              </a:rPr>
              <a:t>transmit </a:t>
            </a:r>
            <a:r>
              <a:rPr lang="en-US" sz="3200" spc="-15" dirty="0">
                <a:cs typeface="Calibri"/>
              </a:rPr>
              <a:t>data </a:t>
            </a:r>
            <a:r>
              <a:rPr lang="en-US" sz="3200" dirty="0">
                <a:cs typeface="Calibri"/>
              </a:rPr>
              <a:t>when the  </a:t>
            </a:r>
            <a:r>
              <a:rPr lang="en-US" sz="3200" spc="-5" dirty="0">
                <a:cs typeface="Calibri"/>
              </a:rPr>
              <a:t>transmission bandwidth </a:t>
            </a:r>
            <a:r>
              <a:rPr lang="en-US" sz="3200" dirty="0">
                <a:cs typeface="Calibri"/>
              </a:rPr>
              <a:t>is</a:t>
            </a:r>
            <a:r>
              <a:rPr lang="en-US" sz="3200" spc="-55" dirty="0">
                <a:cs typeface="Calibri"/>
              </a:rPr>
              <a:t> </a:t>
            </a:r>
            <a:r>
              <a:rPr lang="en-US" sz="3200" spc="-5" dirty="0">
                <a:cs typeface="Calibri"/>
              </a:rPr>
              <a:t>limited</a:t>
            </a:r>
            <a:endParaRPr lang="en-US" sz="3200" dirty="0">
              <a:cs typeface="Calibri"/>
            </a:endParaRPr>
          </a:p>
          <a:p>
            <a:pPr marL="355600" marR="5080" indent="-342900" algn="just">
              <a:spcBef>
                <a:spcPts val="58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en-US" sz="3200" spc="-15" dirty="0">
                <a:cs typeface="Calibri"/>
              </a:rPr>
              <a:t>For </a:t>
            </a:r>
            <a:r>
              <a:rPr lang="en-US" sz="3200" spc="-10" dirty="0">
                <a:cs typeface="Calibri"/>
              </a:rPr>
              <a:t>example, </a:t>
            </a:r>
            <a:r>
              <a:rPr lang="en-US" sz="3200" spc="-15" dirty="0">
                <a:cs typeface="Calibri"/>
              </a:rPr>
              <a:t>we </a:t>
            </a:r>
            <a:r>
              <a:rPr lang="en-US" sz="3200" spc="-5" dirty="0">
                <a:cs typeface="Calibri"/>
              </a:rPr>
              <a:t>need </a:t>
            </a:r>
            <a:r>
              <a:rPr lang="en-US" sz="3200" spc="-15" dirty="0">
                <a:cs typeface="Calibri"/>
              </a:rPr>
              <a:t>to </a:t>
            </a:r>
            <a:r>
              <a:rPr lang="en-US" sz="3200" spc="-10" dirty="0">
                <a:cs typeface="Calibri"/>
              </a:rPr>
              <a:t>transmit </a:t>
            </a:r>
            <a:r>
              <a:rPr lang="en-US" sz="3200" dirty="0">
                <a:cs typeface="Calibri"/>
              </a:rPr>
              <a:t>a </a:t>
            </a:r>
            <a:r>
              <a:rPr lang="en-US" sz="3200" spc="-15" dirty="0">
                <a:cs typeface="Calibri"/>
              </a:rPr>
              <a:t>data at </a:t>
            </a:r>
            <a:r>
              <a:rPr lang="en-US" sz="3200" spc="-5" dirty="0">
                <a:cs typeface="Calibri"/>
              </a:rPr>
              <a:t>high </a:t>
            </a:r>
            <a:r>
              <a:rPr lang="en-US" sz="3200" spc="-25" dirty="0">
                <a:cs typeface="Calibri"/>
              </a:rPr>
              <a:t>rate </a:t>
            </a:r>
            <a:r>
              <a:rPr lang="en-US" sz="3200" dirty="0">
                <a:cs typeface="Calibri"/>
              </a:rPr>
              <a:t>and the  </a:t>
            </a:r>
            <a:r>
              <a:rPr lang="en-US" sz="3200" spc="-5" dirty="0">
                <a:cs typeface="Calibri"/>
              </a:rPr>
              <a:t>bit </a:t>
            </a:r>
            <a:r>
              <a:rPr lang="en-US" sz="3200" spc="-15" dirty="0">
                <a:cs typeface="Calibri"/>
              </a:rPr>
              <a:t>duration </a:t>
            </a:r>
            <a:r>
              <a:rPr lang="en-US" sz="3200" spc="-10" dirty="0">
                <a:cs typeface="Calibri"/>
              </a:rPr>
              <a:t>Tb </a:t>
            </a:r>
            <a:r>
              <a:rPr lang="en-US" sz="3200" dirty="0">
                <a:cs typeface="Calibri"/>
              </a:rPr>
              <a:t>is </a:t>
            </a:r>
            <a:r>
              <a:rPr lang="en-US" sz="3200" spc="-5" dirty="0">
                <a:cs typeface="Calibri"/>
              </a:rPr>
              <a:t>very small; </a:t>
            </a:r>
            <a:r>
              <a:rPr lang="en-US" sz="3200" spc="-15" dirty="0">
                <a:cs typeface="Calibri"/>
              </a:rPr>
              <a:t>to overcome </a:t>
            </a:r>
            <a:r>
              <a:rPr lang="en-US" sz="3200" dirty="0">
                <a:cs typeface="Calibri"/>
              </a:rPr>
              <a:t>this </a:t>
            </a:r>
            <a:r>
              <a:rPr lang="en-US" sz="3200" spc="-10" dirty="0">
                <a:cs typeface="Calibri"/>
              </a:rPr>
              <a:t>problem </a:t>
            </a:r>
            <a:r>
              <a:rPr lang="en-US" sz="3200" spc="-15" dirty="0">
                <a:cs typeface="Calibri"/>
              </a:rPr>
              <a:t>we  </a:t>
            </a:r>
            <a:r>
              <a:rPr lang="en-US" sz="3200" spc="-25" dirty="0">
                <a:cs typeface="Calibri"/>
              </a:rPr>
              <a:t>take </a:t>
            </a:r>
            <a:r>
              <a:rPr lang="en-US" sz="3200" dirty="0">
                <a:cs typeface="Calibri"/>
              </a:rPr>
              <a:t>a </a:t>
            </a:r>
            <a:r>
              <a:rPr lang="en-US" sz="3200" spc="-10" dirty="0">
                <a:cs typeface="Calibri"/>
              </a:rPr>
              <a:t>group </a:t>
            </a:r>
            <a:r>
              <a:rPr lang="en-US" sz="3200" spc="-5" dirty="0">
                <a:cs typeface="Calibri"/>
              </a:rPr>
              <a:t>of </a:t>
            </a:r>
            <a:r>
              <a:rPr lang="en-US" sz="3200" spc="-10" dirty="0">
                <a:cs typeface="Calibri"/>
              </a:rPr>
              <a:t>more </a:t>
            </a:r>
            <a:r>
              <a:rPr lang="en-US" sz="3200" dirty="0">
                <a:cs typeface="Calibri"/>
              </a:rPr>
              <a:t>than </a:t>
            </a:r>
            <a:r>
              <a:rPr lang="en-US" sz="3200" spc="-5" dirty="0">
                <a:cs typeface="Calibri"/>
              </a:rPr>
              <a:t>one bit, </a:t>
            </a:r>
            <a:r>
              <a:rPr lang="en-US" sz="3200" spc="-20" dirty="0">
                <a:cs typeface="Calibri"/>
              </a:rPr>
              <a:t>say </a:t>
            </a:r>
            <a:r>
              <a:rPr lang="en-US" sz="3200" dirty="0" smtClean="0">
                <a:cs typeface="Calibri"/>
              </a:rPr>
              <a:t>2.</a:t>
            </a:r>
          </a:p>
          <a:p>
            <a:pPr marL="355600" marR="5080" indent="-342900" algn="just">
              <a:spcBef>
                <a:spcPts val="58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en-US" sz="3200" spc="-10" dirty="0" smtClean="0">
                <a:cs typeface="Calibri"/>
              </a:rPr>
              <a:t>By </a:t>
            </a:r>
            <a:r>
              <a:rPr lang="en-US" sz="3200" spc="-15" dirty="0">
                <a:cs typeface="Calibri"/>
              </a:rPr>
              <a:t>transmitting </a:t>
            </a:r>
            <a:r>
              <a:rPr lang="en-US" sz="3200" spc="-10" dirty="0">
                <a:cs typeface="Calibri"/>
              </a:rPr>
              <a:t>symbols </a:t>
            </a:r>
            <a:r>
              <a:rPr lang="en-US" sz="3200" spc="-15" dirty="0">
                <a:cs typeface="Calibri"/>
              </a:rPr>
              <a:t>rather  </a:t>
            </a:r>
            <a:r>
              <a:rPr lang="en-US" sz="3200" dirty="0">
                <a:cs typeface="Calibri"/>
              </a:rPr>
              <a:t>than </a:t>
            </a:r>
            <a:r>
              <a:rPr lang="en-US" sz="3200" spc="-5" dirty="0">
                <a:cs typeface="Calibri"/>
              </a:rPr>
              <a:t>bits </a:t>
            </a:r>
            <a:r>
              <a:rPr lang="en-US" sz="3200" spc="-15" dirty="0">
                <a:cs typeface="Calibri"/>
              </a:rPr>
              <a:t>we </a:t>
            </a:r>
            <a:r>
              <a:rPr lang="en-US" sz="3200" spc="-10" dirty="0">
                <a:cs typeface="Calibri"/>
              </a:rPr>
              <a:t>can reduce </a:t>
            </a:r>
            <a:r>
              <a:rPr lang="en-US" sz="3200" dirty="0">
                <a:cs typeface="Calibri"/>
              </a:rPr>
              <a:t>the </a:t>
            </a:r>
            <a:r>
              <a:rPr lang="en-US" sz="3200" spc="-5" dirty="0">
                <a:cs typeface="Calibri"/>
              </a:rPr>
              <a:t>spectrum </a:t>
            </a:r>
            <a:r>
              <a:rPr lang="en-US" sz="3200" dirty="0">
                <a:cs typeface="Calibri"/>
              </a:rPr>
              <a:t>of the  </a:t>
            </a:r>
            <a:r>
              <a:rPr lang="en-US" sz="3200" spc="-20" dirty="0">
                <a:cs typeface="Calibri"/>
              </a:rPr>
              <a:t>transmitted</a:t>
            </a:r>
            <a:r>
              <a:rPr lang="en-US" sz="3200" spc="20" dirty="0">
                <a:cs typeface="Calibri"/>
              </a:rPr>
              <a:t> </a:t>
            </a:r>
            <a:r>
              <a:rPr lang="en-US" sz="3200" spc="-5" dirty="0">
                <a:cs typeface="Calibri"/>
              </a:rPr>
              <a:t>signal.</a:t>
            </a:r>
            <a:endParaRPr lang="en-US" sz="3200" dirty="0">
              <a:cs typeface="Calibri"/>
            </a:endParaRPr>
          </a:p>
          <a:p>
            <a:pPr marL="355600" marR="5080" indent="-342900" algn="just">
              <a:spcBef>
                <a:spcPts val="58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endParaRPr lang="en-US" sz="3200" dirty="0" smtClean="0">
              <a:cs typeface="Calibri"/>
            </a:endParaRPr>
          </a:p>
          <a:p>
            <a:pPr marL="355600" marR="5080" indent="-342900" algn="just">
              <a:spcBef>
                <a:spcPts val="58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endParaRPr lang="en-US" sz="3200" dirty="0">
              <a:cs typeface="Calibri"/>
            </a:endParaRP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82424579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284113" y="461594"/>
            <a:ext cx="3785089" cy="697230"/>
          </a:xfrm>
          <a:prstGeom prst="rect">
            <a:avLst/>
          </a:prstGeom>
        </p:spPr>
        <p:txBody>
          <a:bodyPr vert="horz" wrap="square" lIns="0" tIns="13335" rIns="0" bIns="0" rtlCol="0" anchor="ctr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+mn-lt"/>
              </a:rPr>
              <a:t>E</a:t>
            </a:r>
            <a:r>
              <a:rPr spc="-85" dirty="0">
                <a:latin typeface="+mn-lt"/>
              </a:rPr>
              <a:t>x</a:t>
            </a:r>
            <a:r>
              <a:rPr dirty="0">
                <a:latin typeface="+mn-lt"/>
              </a:rPr>
              <a:t>ample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65915" y="1607565"/>
            <a:ext cx="10238705" cy="307071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 algn="just">
              <a:spcBef>
                <a:spcPts val="105"/>
              </a:spcBef>
              <a:buFont typeface="Arial"/>
              <a:buChar char="•"/>
              <a:tabLst>
                <a:tab pos="355600" algn="l"/>
              </a:tabLst>
            </a:pPr>
            <a:r>
              <a:rPr sz="3200" dirty="0">
                <a:latin typeface="Calibri"/>
                <a:cs typeface="Calibri"/>
              </a:rPr>
              <a:t>A </a:t>
            </a:r>
            <a:r>
              <a:rPr sz="3200" spc="-5" dirty="0">
                <a:latin typeface="Calibri"/>
                <a:cs typeface="Calibri"/>
              </a:rPr>
              <a:t>binary </a:t>
            </a:r>
            <a:r>
              <a:rPr sz="3200" spc="-20" dirty="0">
                <a:latin typeface="Calibri"/>
                <a:cs typeface="Calibri"/>
              </a:rPr>
              <a:t>data </a:t>
            </a:r>
            <a:r>
              <a:rPr sz="3200" spc="-10" dirty="0">
                <a:latin typeface="Calibri"/>
                <a:cs typeface="Calibri"/>
              </a:rPr>
              <a:t>source transmits </a:t>
            </a:r>
            <a:r>
              <a:rPr sz="3200" dirty="0">
                <a:latin typeface="Calibri"/>
                <a:cs typeface="Calibri"/>
              </a:rPr>
              <a:t>binary </a:t>
            </a:r>
            <a:r>
              <a:rPr sz="3200" spc="-15" dirty="0">
                <a:latin typeface="Calibri"/>
                <a:cs typeface="Calibri"/>
              </a:rPr>
              <a:t>data,  </a:t>
            </a:r>
            <a:r>
              <a:rPr sz="3200" dirty="0">
                <a:latin typeface="Calibri"/>
                <a:cs typeface="Calibri"/>
              </a:rPr>
              <a:t>the </a:t>
            </a:r>
            <a:r>
              <a:rPr sz="3200" spc="-5" dirty="0">
                <a:latin typeface="Calibri"/>
                <a:cs typeface="Calibri"/>
              </a:rPr>
              <a:t>bit </a:t>
            </a:r>
            <a:r>
              <a:rPr sz="3200" spc="-15" dirty="0">
                <a:latin typeface="Calibri"/>
                <a:cs typeface="Calibri"/>
              </a:rPr>
              <a:t>duration </a:t>
            </a:r>
            <a:r>
              <a:rPr sz="3200" dirty="0">
                <a:latin typeface="Calibri"/>
                <a:cs typeface="Calibri"/>
              </a:rPr>
              <a:t>is 1µsec, </a:t>
            </a:r>
            <a:r>
              <a:rPr sz="3200" spc="-5" dirty="0">
                <a:latin typeface="Calibri"/>
                <a:cs typeface="Calibri"/>
              </a:rPr>
              <a:t>Suppose </a:t>
            </a:r>
            <a:r>
              <a:rPr sz="3200" spc="-10" dirty="0">
                <a:latin typeface="Calibri"/>
                <a:cs typeface="Calibri"/>
              </a:rPr>
              <a:t>we </a:t>
            </a:r>
            <a:r>
              <a:rPr sz="3200" spc="-15" dirty="0">
                <a:latin typeface="Calibri"/>
                <a:cs typeface="Calibri"/>
              </a:rPr>
              <a:t>want </a:t>
            </a:r>
            <a:r>
              <a:rPr sz="3200" spc="-45" dirty="0">
                <a:latin typeface="Calibri"/>
                <a:cs typeface="Calibri"/>
              </a:rPr>
              <a:t>to  </a:t>
            </a:r>
            <a:r>
              <a:rPr sz="3200" spc="-10" dirty="0">
                <a:latin typeface="Calibri"/>
                <a:cs typeface="Calibri"/>
              </a:rPr>
              <a:t>transmit symbols </a:t>
            </a:r>
            <a:r>
              <a:rPr sz="3200" spc="-15" dirty="0">
                <a:latin typeface="Calibri"/>
                <a:cs typeface="Calibri"/>
              </a:rPr>
              <a:t>rather  </a:t>
            </a:r>
            <a:r>
              <a:rPr sz="3200" dirty="0">
                <a:latin typeface="Calibri"/>
                <a:cs typeface="Calibri"/>
              </a:rPr>
              <a:t>than </a:t>
            </a:r>
            <a:r>
              <a:rPr sz="3200" spc="-5" dirty="0">
                <a:latin typeface="Calibri"/>
                <a:cs typeface="Calibri"/>
              </a:rPr>
              <a:t>bits, if </a:t>
            </a:r>
            <a:r>
              <a:rPr sz="3200" dirty="0">
                <a:latin typeface="Calibri"/>
                <a:cs typeface="Calibri"/>
              </a:rPr>
              <a:t>each  </a:t>
            </a:r>
            <a:r>
              <a:rPr sz="3200" spc="-10" dirty="0">
                <a:latin typeface="Calibri"/>
                <a:cs typeface="Calibri"/>
              </a:rPr>
              <a:t>symbol </a:t>
            </a:r>
            <a:r>
              <a:rPr sz="3200" spc="-5" dirty="0">
                <a:latin typeface="Calibri"/>
                <a:cs typeface="Calibri"/>
              </a:rPr>
              <a:t>is </a:t>
            </a:r>
            <a:r>
              <a:rPr sz="3200" spc="-20" dirty="0">
                <a:latin typeface="Calibri"/>
                <a:cs typeface="Calibri"/>
              </a:rPr>
              <a:t>represented </a:t>
            </a:r>
            <a:r>
              <a:rPr sz="3200" spc="-10" dirty="0">
                <a:latin typeface="Calibri"/>
                <a:cs typeface="Calibri"/>
              </a:rPr>
              <a:t>by </a:t>
            </a:r>
            <a:r>
              <a:rPr sz="3200" spc="-20" dirty="0">
                <a:latin typeface="Calibri"/>
                <a:cs typeface="Calibri"/>
              </a:rPr>
              <a:t>four </a:t>
            </a:r>
            <a:r>
              <a:rPr sz="3200" dirty="0">
                <a:latin typeface="Calibri"/>
                <a:cs typeface="Calibri"/>
              </a:rPr>
              <a:t>bits. </a:t>
            </a:r>
            <a:r>
              <a:rPr sz="3200" spc="-5" dirty="0">
                <a:latin typeface="Calibri"/>
                <a:cs typeface="Calibri"/>
              </a:rPr>
              <a:t>what is </a:t>
            </a:r>
            <a:r>
              <a:rPr sz="3200" dirty="0">
                <a:latin typeface="Calibri"/>
                <a:cs typeface="Calibri"/>
              </a:rPr>
              <a:t>the  </a:t>
            </a:r>
            <a:r>
              <a:rPr sz="3200" spc="-15" dirty="0">
                <a:latin typeface="Calibri"/>
                <a:cs typeface="Calibri"/>
              </a:rPr>
              <a:t>symbol</a:t>
            </a:r>
            <a:r>
              <a:rPr sz="3200" spc="-5" dirty="0">
                <a:latin typeface="Calibri"/>
                <a:cs typeface="Calibri"/>
              </a:rPr>
              <a:t> </a:t>
            </a:r>
            <a:r>
              <a:rPr sz="3200" spc="-25" dirty="0">
                <a:latin typeface="Calibri"/>
                <a:cs typeface="Calibri"/>
              </a:rPr>
              <a:t>rate?</a:t>
            </a:r>
            <a:endParaRPr sz="3200" dirty="0">
              <a:latin typeface="Calibri"/>
              <a:cs typeface="Calibri"/>
            </a:endParaRPr>
          </a:p>
          <a:p>
            <a:pPr marL="355600" marR="8255" indent="-342900" algn="just">
              <a:spcBef>
                <a:spcPts val="770"/>
              </a:spcBef>
              <a:buFont typeface="Arial"/>
              <a:buChar char="•"/>
              <a:tabLst>
                <a:tab pos="355600" algn="l"/>
              </a:tabLst>
            </a:pPr>
            <a:r>
              <a:rPr sz="3200" spc="-15" dirty="0">
                <a:latin typeface="Calibri"/>
                <a:cs typeface="Calibri"/>
              </a:rPr>
              <a:t>Each </a:t>
            </a:r>
            <a:r>
              <a:rPr sz="3200" spc="-5" dirty="0">
                <a:latin typeface="Calibri"/>
                <a:cs typeface="Calibri"/>
              </a:rPr>
              <a:t>bit is </a:t>
            </a:r>
            <a:r>
              <a:rPr sz="3200" spc="-15" dirty="0">
                <a:latin typeface="Calibri"/>
                <a:cs typeface="Calibri"/>
              </a:rPr>
              <a:t>represented </a:t>
            </a:r>
            <a:r>
              <a:rPr sz="3200" spc="-10" dirty="0">
                <a:latin typeface="Calibri"/>
                <a:cs typeface="Calibri"/>
              </a:rPr>
              <a:t>by </a:t>
            </a:r>
            <a:r>
              <a:rPr sz="3200" dirty="0">
                <a:latin typeface="Calibri"/>
                <a:cs typeface="Calibri"/>
              </a:rPr>
              <a:t>a </a:t>
            </a:r>
            <a:r>
              <a:rPr sz="3200" spc="-5" dirty="0">
                <a:latin typeface="Calibri"/>
                <a:cs typeface="Calibri"/>
              </a:rPr>
              <a:t>pulse </a:t>
            </a:r>
            <a:r>
              <a:rPr sz="3200" dirty="0">
                <a:latin typeface="Calibri"/>
                <a:cs typeface="Calibri"/>
              </a:rPr>
              <a:t>of </a:t>
            </a:r>
            <a:r>
              <a:rPr sz="3200" spc="-15" dirty="0">
                <a:latin typeface="Calibri"/>
                <a:cs typeface="Calibri"/>
              </a:rPr>
              <a:t>duration  </a:t>
            </a:r>
            <a:r>
              <a:rPr sz="3200" spc="-5" dirty="0" smtClean="0">
                <a:latin typeface="Calibri"/>
                <a:cs typeface="Calibri"/>
              </a:rPr>
              <a:t>1µ</a:t>
            </a:r>
            <a:r>
              <a:rPr lang="en-US" sz="3200" spc="-5" dirty="0" smtClean="0">
                <a:latin typeface="Calibri"/>
                <a:cs typeface="Calibri"/>
              </a:rPr>
              <a:t>s</a:t>
            </a:r>
            <a:r>
              <a:rPr sz="3200" spc="-10" dirty="0" smtClean="0">
                <a:latin typeface="Calibri"/>
                <a:cs typeface="Calibri"/>
              </a:rPr>
              <a:t>, </a:t>
            </a:r>
            <a:r>
              <a:rPr sz="3200" spc="-5" dirty="0">
                <a:latin typeface="Calibri"/>
                <a:cs typeface="Calibri"/>
              </a:rPr>
              <a:t>hence </a:t>
            </a:r>
            <a:r>
              <a:rPr sz="3200" dirty="0">
                <a:latin typeface="Calibri"/>
                <a:cs typeface="Calibri"/>
              </a:rPr>
              <a:t>the </a:t>
            </a:r>
            <a:r>
              <a:rPr sz="3200" spc="-5" dirty="0">
                <a:latin typeface="Calibri"/>
                <a:cs typeface="Calibri"/>
              </a:rPr>
              <a:t>bit</a:t>
            </a:r>
            <a:r>
              <a:rPr sz="3200" spc="10" dirty="0">
                <a:latin typeface="Calibri"/>
                <a:cs typeface="Calibri"/>
              </a:rPr>
              <a:t> </a:t>
            </a:r>
            <a:r>
              <a:rPr sz="3200" spc="-35" dirty="0">
                <a:latin typeface="Calibri"/>
                <a:cs typeface="Calibri"/>
              </a:rPr>
              <a:t>rate</a:t>
            </a:r>
            <a:endParaRPr sz="3200" dirty="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557191" y="5813330"/>
            <a:ext cx="274955" cy="49910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spcBef>
                <a:spcPts val="105"/>
              </a:spcBef>
            </a:pPr>
            <a:r>
              <a:rPr sz="3100" i="1" spc="65" dirty="0">
                <a:latin typeface="Times New Roman"/>
                <a:cs typeface="Times New Roman"/>
              </a:rPr>
              <a:t>R</a:t>
            </a:r>
            <a:endParaRPr sz="31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792795" y="6075728"/>
            <a:ext cx="144780" cy="3016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spcBef>
                <a:spcPts val="110"/>
              </a:spcBef>
            </a:pPr>
            <a:r>
              <a:rPr i="1" spc="35" dirty="0">
                <a:latin typeface="Times New Roman"/>
                <a:cs typeface="Times New Roman"/>
              </a:rPr>
              <a:t>b</a:t>
            </a:r>
            <a:endParaRPr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4049087" y="5822179"/>
            <a:ext cx="463230" cy="48464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4811078" y="5567166"/>
            <a:ext cx="229870" cy="49910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spcBef>
                <a:spcPts val="105"/>
              </a:spcBef>
            </a:pPr>
            <a:r>
              <a:rPr sz="3100" spc="55" dirty="0">
                <a:latin typeface="Times New Roman"/>
                <a:cs typeface="Times New Roman"/>
              </a:rPr>
              <a:t>1</a:t>
            </a:r>
            <a:endParaRPr sz="31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4568209" y="6125463"/>
            <a:ext cx="463230" cy="44837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201549" y="6117755"/>
            <a:ext cx="226818" cy="27936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4303297" y="6116624"/>
            <a:ext cx="1177290" cy="49910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spcBef>
                <a:spcPts val="105"/>
              </a:spcBef>
              <a:tabLst>
                <a:tab pos="508000" algn="l"/>
              </a:tabLst>
            </a:pPr>
            <a:r>
              <a:rPr sz="3100" spc="55" dirty="0">
                <a:latin typeface="Times New Roman"/>
                <a:cs typeface="Times New Roman"/>
              </a:rPr>
              <a:t>1	</a:t>
            </a:r>
            <a:r>
              <a:rPr sz="3100" spc="50" dirty="0">
                <a:latin typeface="Times New Roman"/>
                <a:cs typeface="Times New Roman"/>
              </a:rPr>
              <a:t>10</a:t>
            </a:r>
            <a:r>
              <a:rPr sz="3100" spc="-25" dirty="0">
                <a:latin typeface="Times New Roman"/>
                <a:cs typeface="Times New Roman"/>
              </a:rPr>
              <a:t> </a:t>
            </a:r>
            <a:r>
              <a:rPr sz="2700" spc="52" baseline="43209" dirty="0">
                <a:latin typeface="Times New Roman"/>
                <a:cs typeface="Times New Roman"/>
              </a:rPr>
              <a:t>6</a:t>
            </a:r>
            <a:endParaRPr sz="2700" baseline="43209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4357366" y="6121621"/>
            <a:ext cx="1123950" cy="0"/>
          </a:xfrm>
          <a:custGeom>
            <a:avLst/>
            <a:gdLst/>
            <a:ahLst/>
            <a:cxnLst/>
            <a:rect l="l" t="t" r="r" b="b"/>
            <a:pathLst>
              <a:path w="1123950">
                <a:moveTo>
                  <a:pt x="0" y="0"/>
                </a:moveTo>
                <a:lnTo>
                  <a:pt x="1123704" y="0"/>
                </a:lnTo>
              </a:path>
            </a:pathLst>
          </a:custGeom>
          <a:ln w="1543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5582500" y="5822179"/>
            <a:ext cx="463230" cy="48464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5829361" y="5813330"/>
            <a:ext cx="2843530" cy="49910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spcBef>
                <a:spcPts val="105"/>
              </a:spcBef>
            </a:pPr>
            <a:r>
              <a:rPr sz="3100" spc="35" dirty="0">
                <a:latin typeface="Times New Roman"/>
                <a:cs typeface="Times New Roman"/>
              </a:rPr>
              <a:t>1000000</a:t>
            </a:r>
            <a:r>
              <a:rPr sz="3100" spc="300" dirty="0">
                <a:latin typeface="Times New Roman"/>
                <a:cs typeface="Times New Roman"/>
              </a:rPr>
              <a:t> </a:t>
            </a:r>
            <a:r>
              <a:rPr sz="3100" i="1" spc="75" dirty="0">
                <a:latin typeface="Times New Roman"/>
                <a:cs typeface="Times New Roman"/>
              </a:rPr>
              <a:t>bits</a:t>
            </a:r>
            <a:r>
              <a:rPr sz="3100" spc="75" dirty="0">
                <a:latin typeface="Times New Roman"/>
                <a:cs typeface="Times New Roman"/>
              </a:rPr>
              <a:t>/sec</a:t>
            </a:r>
            <a:endParaRPr sz="310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6947591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3561586" y="2715279"/>
            <a:ext cx="1450056" cy="106904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b="1"/>
          </a:p>
        </p:txBody>
      </p:sp>
      <p:sp>
        <p:nvSpPr>
          <p:cNvPr id="7" name="object 7"/>
          <p:cNvSpPr/>
          <p:nvPr/>
        </p:nvSpPr>
        <p:spPr>
          <a:xfrm>
            <a:off x="3581400" y="2743200"/>
            <a:ext cx="1371600" cy="990600"/>
          </a:xfrm>
          <a:custGeom>
            <a:avLst/>
            <a:gdLst/>
            <a:ahLst/>
            <a:cxnLst/>
            <a:rect l="l" t="t" r="r" b="b"/>
            <a:pathLst>
              <a:path w="1371600" h="990600">
                <a:moveTo>
                  <a:pt x="0" y="990600"/>
                </a:moveTo>
                <a:lnTo>
                  <a:pt x="1371600" y="990600"/>
                </a:lnTo>
                <a:lnTo>
                  <a:pt x="1371600" y="0"/>
                </a:lnTo>
                <a:lnTo>
                  <a:pt x="0" y="0"/>
                </a:lnTo>
                <a:lnTo>
                  <a:pt x="0" y="990600"/>
                </a:lnTo>
                <a:close/>
              </a:path>
            </a:pathLst>
          </a:custGeom>
          <a:ln w="12700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 b="1"/>
          </a:p>
        </p:txBody>
      </p:sp>
      <p:sp>
        <p:nvSpPr>
          <p:cNvPr id="8" name="object 8"/>
          <p:cNvSpPr txBox="1"/>
          <p:nvPr/>
        </p:nvSpPr>
        <p:spPr>
          <a:xfrm>
            <a:off x="3700652" y="2962783"/>
            <a:ext cx="1210310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b="1" spc="-195" dirty="0">
                <a:cs typeface="Trebuchet MS"/>
              </a:rPr>
              <a:t>T</a:t>
            </a:r>
            <a:r>
              <a:rPr b="1" dirty="0">
                <a:cs typeface="Trebuchet MS"/>
              </a:rPr>
              <a:t>rans</a:t>
            </a:r>
            <a:r>
              <a:rPr b="1" spc="5" dirty="0">
                <a:cs typeface="Trebuchet MS"/>
              </a:rPr>
              <a:t>m</a:t>
            </a:r>
            <a:r>
              <a:rPr b="1" spc="-5" dirty="0">
                <a:cs typeface="Trebuchet MS"/>
              </a:rPr>
              <a:t>it</a:t>
            </a:r>
            <a:r>
              <a:rPr b="1" spc="-10" dirty="0">
                <a:cs typeface="Trebuchet MS"/>
              </a:rPr>
              <a:t>t</a:t>
            </a:r>
            <a:r>
              <a:rPr b="1" spc="-5" dirty="0">
                <a:cs typeface="Trebuchet MS"/>
              </a:rPr>
              <a:t>er</a:t>
            </a:r>
            <a:endParaRPr b="1" dirty="0">
              <a:cs typeface="Trebuchet MS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5294771" y="2726838"/>
            <a:ext cx="1450056" cy="106904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b="1"/>
          </a:p>
        </p:txBody>
      </p:sp>
      <p:sp>
        <p:nvSpPr>
          <p:cNvPr id="11" name="object 11"/>
          <p:cNvSpPr/>
          <p:nvPr/>
        </p:nvSpPr>
        <p:spPr>
          <a:xfrm>
            <a:off x="5334000" y="2743200"/>
            <a:ext cx="1371600" cy="990600"/>
          </a:xfrm>
          <a:custGeom>
            <a:avLst/>
            <a:gdLst/>
            <a:ahLst/>
            <a:cxnLst/>
            <a:rect l="l" t="t" r="r" b="b"/>
            <a:pathLst>
              <a:path w="1371600" h="990600">
                <a:moveTo>
                  <a:pt x="0" y="990600"/>
                </a:moveTo>
                <a:lnTo>
                  <a:pt x="1371600" y="990600"/>
                </a:lnTo>
                <a:lnTo>
                  <a:pt x="1371600" y="0"/>
                </a:lnTo>
                <a:lnTo>
                  <a:pt x="0" y="0"/>
                </a:lnTo>
                <a:lnTo>
                  <a:pt x="0" y="990600"/>
                </a:lnTo>
                <a:close/>
              </a:path>
            </a:pathLst>
          </a:custGeom>
          <a:ln w="12700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 b="1"/>
          </a:p>
        </p:txBody>
      </p:sp>
      <p:sp>
        <p:nvSpPr>
          <p:cNvPr id="12" name="object 12"/>
          <p:cNvSpPr txBox="1"/>
          <p:nvPr/>
        </p:nvSpPr>
        <p:spPr>
          <a:xfrm>
            <a:off x="5557266" y="3010358"/>
            <a:ext cx="850265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b="1" spc="-5" dirty="0">
                <a:cs typeface="Trebuchet MS"/>
              </a:rPr>
              <a:t>Channel</a:t>
            </a:r>
            <a:endParaRPr b="1" dirty="0">
              <a:cs typeface="Trebuchet MS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6971170" y="2726838"/>
            <a:ext cx="1754861" cy="106904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b="1"/>
          </a:p>
        </p:txBody>
      </p:sp>
      <p:sp>
        <p:nvSpPr>
          <p:cNvPr id="15" name="object 15"/>
          <p:cNvSpPr/>
          <p:nvPr/>
        </p:nvSpPr>
        <p:spPr>
          <a:xfrm>
            <a:off x="7010400" y="2743200"/>
            <a:ext cx="1676400" cy="990600"/>
          </a:xfrm>
          <a:custGeom>
            <a:avLst/>
            <a:gdLst/>
            <a:ahLst/>
            <a:cxnLst/>
            <a:rect l="l" t="t" r="r" b="b"/>
            <a:pathLst>
              <a:path w="1676400" h="990600">
                <a:moveTo>
                  <a:pt x="0" y="990600"/>
                </a:moveTo>
                <a:lnTo>
                  <a:pt x="1676400" y="990600"/>
                </a:lnTo>
                <a:lnTo>
                  <a:pt x="1676400" y="0"/>
                </a:lnTo>
                <a:lnTo>
                  <a:pt x="0" y="0"/>
                </a:lnTo>
                <a:lnTo>
                  <a:pt x="0" y="990600"/>
                </a:lnTo>
                <a:close/>
              </a:path>
            </a:pathLst>
          </a:custGeom>
          <a:ln w="12700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 b="1"/>
          </a:p>
        </p:txBody>
      </p:sp>
      <p:sp>
        <p:nvSpPr>
          <p:cNvPr id="16" name="object 16"/>
          <p:cNvSpPr txBox="1"/>
          <p:nvPr/>
        </p:nvSpPr>
        <p:spPr>
          <a:xfrm>
            <a:off x="7427405" y="3077226"/>
            <a:ext cx="901700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b="1" spc="-80" dirty="0">
                <a:cs typeface="Trebuchet MS"/>
              </a:rPr>
              <a:t>R</a:t>
            </a:r>
            <a:r>
              <a:rPr b="1" spc="-5" dirty="0">
                <a:cs typeface="Trebuchet MS"/>
              </a:rPr>
              <a:t>ece</a:t>
            </a:r>
            <a:r>
              <a:rPr b="1" dirty="0">
                <a:cs typeface="Trebuchet MS"/>
              </a:rPr>
              <a:t>i</a:t>
            </a:r>
            <a:r>
              <a:rPr b="1" spc="-5" dirty="0">
                <a:cs typeface="Trebuchet MS"/>
              </a:rPr>
              <a:t>ver</a:t>
            </a:r>
            <a:endParaRPr b="1" dirty="0">
              <a:cs typeface="Trebuchet MS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8876170" y="2726838"/>
            <a:ext cx="1754861" cy="106904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b="1"/>
          </a:p>
        </p:txBody>
      </p:sp>
      <p:sp>
        <p:nvSpPr>
          <p:cNvPr id="19" name="object 19"/>
          <p:cNvSpPr/>
          <p:nvPr/>
        </p:nvSpPr>
        <p:spPr>
          <a:xfrm>
            <a:off x="8915400" y="2743200"/>
            <a:ext cx="1676400" cy="990600"/>
          </a:xfrm>
          <a:custGeom>
            <a:avLst/>
            <a:gdLst/>
            <a:ahLst/>
            <a:cxnLst/>
            <a:rect l="l" t="t" r="r" b="b"/>
            <a:pathLst>
              <a:path w="1676400" h="990600">
                <a:moveTo>
                  <a:pt x="0" y="990600"/>
                </a:moveTo>
                <a:lnTo>
                  <a:pt x="1676400" y="990600"/>
                </a:lnTo>
                <a:lnTo>
                  <a:pt x="1676400" y="0"/>
                </a:lnTo>
                <a:lnTo>
                  <a:pt x="0" y="0"/>
                </a:lnTo>
                <a:lnTo>
                  <a:pt x="0" y="990600"/>
                </a:lnTo>
                <a:close/>
              </a:path>
            </a:pathLst>
          </a:custGeom>
          <a:ln w="12700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 b="1"/>
          </a:p>
        </p:txBody>
      </p:sp>
      <p:sp>
        <p:nvSpPr>
          <p:cNvPr id="20" name="object 20"/>
          <p:cNvSpPr txBox="1">
            <a:spLocks noGrp="1"/>
          </p:cNvSpPr>
          <p:nvPr>
            <p:ph type="title"/>
          </p:nvPr>
        </p:nvSpPr>
        <p:spPr>
          <a:xfrm>
            <a:off x="9181846" y="3104891"/>
            <a:ext cx="1223645" cy="289823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/>
          <a:p>
            <a:pPr marL="402590" marR="5080" indent="-390525">
              <a:lnSpc>
                <a:spcPct val="100000"/>
              </a:lnSpc>
              <a:spcBef>
                <a:spcPts val="100"/>
              </a:spcBef>
            </a:pPr>
            <a:r>
              <a:rPr lang="en-US" sz="1800" b="1" spc="-5" dirty="0" smtClean="0">
                <a:latin typeface="+mn-lt"/>
                <a:cs typeface="Trebuchet MS"/>
              </a:rPr>
              <a:t>Destination</a:t>
            </a:r>
            <a:endParaRPr sz="1800" b="1" dirty="0">
              <a:latin typeface="+mn-lt"/>
              <a:cs typeface="Trebuchet MS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3275076" y="3168395"/>
            <a:ext cx="403860" cy="19507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b="1"/>
          </a:p>
        </p:txBody>
      </p:sp>
      <p:sp>
        <p:nvSpPr>
          <p:cNvPr id="22" name="object 22"/>
          <p:cNvSpPr/>
          <p:nvPr/>
        </p:nvSpPr>
        <p:spPr>
          <a:xfrm>
            <a:off x="3276600" y="3184271"/>
            <a:ext cx="304800" cy="111125"/>
          </a:xfrm>
          <a:custGeom>
            <a:avLst/>
            <a:gdLst/>
            <a:ahLst/>
            <a:cxnLst/>
            <a:rect l="l" t="t" r="r" b="b"/>
            <a:pathLst>
              <a:path w="304800" h="111125">
                <a:moveTo>
                  <a:pt x="250657" y="65090"/>
                </a:moveTo>
                <a:lnTo>
                  <a:pt x="204724" y="91566"/>
                </a:lnTo>
                <a:lnTo>
                  <a:pt x="200151" y="94106"/>
                </a:lnTo>
                <a:lnTo>
                  <a:pt x="198627" y="99949"/>
                </a:lnTo>
                <a:lnTo>
                  <a:pt x="201294" y="104520"/>
                </a:lnTo>
                <a:lnTo>
                  <a:pt x="203835" y="109092"/>
                </a:lnTo>
                <a:lnTo>
                  <a:pt x="209676" y="110616"/>
                </a:lnTo>
                <a:lnTo>
                  <a:pt x="214249" y="108076"/>
                </a:lnTo>
                <a:lnTo>
                  <a:pt x="288316" y="65277"/>
                </a:lnTo>
                <a:lnTo>
                  <a:pt x="250657" y="65090"/>
                </a:lnTo>
                <a:close/>
              </a:path>
              <a:path w="304800" h="111125">
                <a:moveTo>
                  <a:pt x="267071" y="55629"/>
                </a:moveTo>
                <a:lnTo>
                  <a:pt x="250657" y="65090"/>
                </a:lnTo>
                <a:lnTo>
                  <a:pt x="285876" y="65277"/>
                </a:lnTo>
                <a:lnTo>
                  <a:pt x="285886" y="63880"/>
                </a:lnTo>
                <a:lnTo>
                  <a:pt x="281050" y="63880"/>
                </a:lnTo>
                <a:lnTo>
                  <a:pt x="267071" y="55629"/>
                </a:lnTo>
                <a:close/>
              </a:path>
              <a:path w="304800" h="111125">
                <a:moveTo>
                  <a:pt x="210312" y="0"/>
                </a:moveTo>
                <a:lnTo>
                  <a:pt x="204469" y="1524"/>
                </a:lnTo>
                <a:lnTo>
                  <a:pt x="201802" y="5968"/>
                </a:lnTo>
                <a:lnTo>
                  <a:pt x="199136" y="10540"/>
                </a:lnTo>
                <a:lnTo>
                  <a:pt x="200660" y="16382"/>
                </a:lnTo>
                <a:lnTo>
                  <a:pt x="250828" y="46040"/>
                </a:lnTo>
                <a:lnTo>
                  <a:pt x="286004" y="46227"/>
                </a:lnTo>
                <a:lnTo>
                  <a:pt x="285876" y="65277"/>
                </a:lnTo>
                <a:lnTo>
                  <a:pt x="288316" y="65277"/>
                </a:lnTo>
                <a:lnTo>
                  <a:pt x="304800" y="55752"/>
                </a:lnTo>
                <a:lnTo>
                  <a:pt x="214756" y="2666"/>
                </a:lnTo>
                <a:lnTo>
                  <a:pt x="210312" y="0"/>
                </a:lnTo>
                <a:close/>
              </a:path>
              <a:path w="304800" h="111125">
                <a:moveTo>
                  <a:pt x="0" y="44703"/>
                </a:moveTo>
                <a:lnTo>
                  <a:pt x="0" y="63753"/>
                </a:lnTo>
                <a:lnTo>
                  <a:pt x="250657" y="65090"/>
                </a:lnTo>
                <a:lnTo>
                  <a:pt x="267071" y="55629"/>
                </a:lnTo>
                <a:lnTo>
                  <a:pt x="250828" y="46040"/>
                </a:lnTo>
                <a:lnTo>
                  <a:pt x="0" y="44703"/>
                </a:lnTo>
                <a:close/>
              </a:path>
              <a:path w="304800" h="111125">
                <a:moveTo>
                  <a:pt x="281177" y="47498"/>
                </a:moveTo>
                <a:lnTo>
                  <a:pt x="267071" y="55629"/>
                </a:lnTo>
                <a:lnTo>
                  <a:pt x="281050" y="63880"/>
                </a:lnTo>
                <a:lnTo>
                  <a:pt x="281177" y="47498"/>
                </a:lnTo>
                <a:close/>
              </a:path>
              <a:path w="304800" h="111125">
                <a:moveTo>
                  <a:pt x="285995" y="47498"/>
                </a:moveTo>
                <a:lnTo>
                  <a:pt x="281177" y="47498"/>
                </a:lnTo>
                <a:lnTo>
                  <a:pt x="281050" y="63880"/>
                </a:lnTo>
                <a:lnTo>
                  <a:pt x="285886" y="63880"/>
                </a:lnTo>
                <a:lnTo>
                  <a:pt x="285995" y="47498"/>
                </a:lnTo>
                <a:close/>
              </a:path>
              <a:path w="304800" h="111125">
                <a:moveTo>
                  <a:pt x="250828" y="46040"/>
                </a:moveTo>
                <a:lnTo>
                  <a:pt x="267071" y="55629"/>
                </a:lnTo>
                <a:lnTo>
                  <a:pt x="281177" y="47498"/>
                </a:lnTo>
                <a:lnTo>
                  <a:pt x="285995" y="47498"/>
                </a:lnTo>
                <a:lnTo>
                  <a:pt x="286004" y="46227"/>
                </a:lnTo>
                <a:lnTo>
                  <a:pt x="250828" y="4604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>
            <a:endParaRPr b="1"/>
          </a:p>
        </p:txBody>
      </p:sp>
      <p:sp>
        <p:nvSpPr>
          <p:cNvPr id="23" name="object 23"/>
          <p:cNvSpPr/>
          <p:nvPr/>
        </p:nvSpPr>
        <p:spPr>
          <a:xfrm>
            <a:off x="4951476" y="3163823"/>
            <a:ext cx="480060" cy="193548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b="1"/>
          </a:p>
        </p:txBody>
      </p:sp>
      <p:sp>
        <p:nvSpPr>
          <p:cNvPr id="24" name="object 24"/>
          <p:cNvSpPr/>
          <p:nvPr/>
        </p:nvSpPr>
        <p:spPr>
          <a:xfrm>
            <a:off x="4953000" y="3180334"/>
            <a:ext cx="381000" cy="111125"/>
          </a:xfrm>
          <a:custGeom>
            <a:avLst/>
            <a:gdLst/>
            <a:ahLst/>
            <a:cxnLst/>
            <a:rect l="l" t="t" r="r" b="b"/>
            <a:pathLst>
              <a:path w="381000" h="111125">
                <a:moveTo>
                  <a:pt x="364758" y="45592"/>
                </a:moveTo>
                <a:lnTo>
                  <a:pt x="362076" y="45592"/>
                </a:lnTo>
                <a:lnTo>
                  <a:pt x="362203" y="64642"/>
                </a:lnTo>
                <a:lnTo>
                  <a:pt x="326813" y="64779"/>
                </a:lnTo>
                <a:lnTo>
                  <a:pt x="276733" y="94233"/>
                </a:lnTo>
                <a:lnTo>
                  <a:pt x="275209" y="100075"/>
                </a:lnTo>
                <a:lnTo>
                  <a:pt x="280542" y="109219"/>
                </a:lnTo>
                <a:lnTo>
                  <a:pt x="286385" y="110743"/>
                </a:lnTo>
                <a:lnTo>
                  <a:pt x="381000" y="54990"/>
                </a:lnTo>
                <a:lnTo>
                  <a:pt x="364758" y="45592"/>
                </a:lnTo>
                <a:close/>
              </a:path>
              <a:path w="381000" h="111125">
                <a:moveTo>
                  <a:pt x="326906" y="45728"/>
                </a:moveTo>
                <a:lnTo>
                  <a:pt x="0" y="46989"/>
                </a:lnTo>
                <a:lnTo>
                  <a:pt x="0" y="66039"/>
                </a:lnTo>
                <a:lnTo>
                  <a:pt x="326813" y="64779"/>
                </a:lnTo>
                <a:lnTo>
                  <a:pt x="343174" y="55148"/>
                </a:lnTo>
                <a:lnTo>
                  <a:pt x="326906" y="45728"/>
                </a:lnTo>
                <a:close/>
              </a:path>
              <a:path w="381000" h="111125">
                <a:moveTo>
                  <a:pt x="343174" y="55148"/>
                </a:moveTo>
                <a:lnTo>
                  <a:pt x="326813" y="64779"/>
                </a:lnTo>
                <a:lnTo>
                  <a:pt x="362203" y="64642"/>
                </a:lnTo>
                <a:lnTo>
                  <a:pt x="362195" y="63373"/>
                </a:lnTo>
                <a:lnTo>
                  <a:pt x="357377" y="63373"/>
                </a:lnTo>
                <a:lnTo>
                  <a:pt x="343174" y="55148"/>
                </a:lnTo>
                <a:close/>
              </a:path>
              <a:path w="381000" h="111125">
                <a:moveTo>
                  <a:pt x="357250" y="46862"/>
                </a:moveTo>
                <a:lnTo>
                  <a:pt x="343174" y="55148"/>
                </a:lnTo>
                <a:lnTo>
                  <a:pt x="357377" y="63373"/>
                </a:lnTo>
                <a:lnTo>
                  <a:pt x="357250" y="46862"/>
                </a:lnTo>
                <a:close/>
              </a:path>
              <a:path w="381000" h="111125">
                <a:moveTo>
                  <a:pt x="362085" y="46862"/>
                </a:moveTo>
                <a:lnTo>
                  <a:pt x="357250" y="46862"/>
                </a:lnTo>
                <a:lnTo>
                  <a:pt x="357377" y="63373"/>
                </a:lnTo>
                <a:lnTo>
                  <a:pt x="362195" y="63373"/>
                </a:lnTo>
                <a:lnTo>
                  <a:pt x="362085" y="46862"/>
                </a:lnTo>
                <a:close/>
              </a:path>
              <a:path w="381000" h="111125">
                <a:moveTo>
                  <a:pt x="362076" y="45592"/>
                </a:moveTo>
                <a:lnTo>
                  <a:pt x="326906" y="45728"/>
                </a:lnTo>
                <a:lnTo>
                  <a:pt x="343174" y="55148"/>
                </a:lnTo>
                <a:lnTo>
                  <a:pt x="357250" y="46862"/>
                </a:lnTo>
                <a:lnTo>
                  <a:pt x="362085" y="46862"/>
                </a:lnTo>
                <a:lnTo>
                  <a:pt x="362076" y="45592"/>
                </a:lnTo>
                <a:close/>
              </a:path>
              <a:path w="381000" h="111125">
                <a:moveTo>
                  <a:pt x="286003" y="0"/>
                </a:moveTo>
                <a:lnTo>
                  <a:pt x="280162" y="1650"/>
                </a:lnTo>
                <a:lnTo>
                  <a:pt x="277495" y="6223"/>
                </a:lnTo>
                <a:lnTo>
                  <a:pt x="274827" y="10667"/>
                </a:lnTo>
                <a:lnTo>
                  <a:pt x="276478" y="16510"/>
                </a:lnTo>
                <a:lnTo>
                  <a:pt x="326906" y="45728"/>
                </a:lnTo>
                <a:lnTo>
                  <a:pt x="364758" y="45592"/>
                </a:lnTo>
                <a:lnTo>
                  <a:pt x="286003" y="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>
            <a:endParaRPr b="1"/>
          </a:p>
        </p:txBody>
      </p:sp>
      <p:sp>
        <p:nvSpPr>
          <p:cNvPr id="25" name="object 25"/>
          <p:cNvSpPr/>
          <p:nvPr/>
        </p:nvSpPr>
        <p:spPr>
          <a:xfrm>
            <a:off x="6704076" y="3165348"/>
            <a:ext cx="403860" cy="195072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b="1"/>
          </a:p>
        </p:txBody>
      </p:sp>
      <p:sp>
        <p:nvSpPr>
          <p:cNvPr id="26" name="object 26"/>
          <p:cNvSpPr/>
          <p:nvPr/>
        </p:nvSpPr>
        <p:spPr>
          <a:xfrm>
            <a:off x="6705600" y="3181096"/>
            <a:ext cx="304800" cy="111125"/>
          </a:xfrm>
          <a:custGeom>
            <a:avLst/>
            <a:gdLst/>
            <a:ahLst/>
            <a:cxnLst/>
            <a:rect l="l" t="t" r="r" b="b"/>
            <a:pathLst>
              <a:path w="304800" h="111125">
                <a:moveTo>
                  <a:pt x="250657" y="65090"/>
                </a:moveTo>
                <a:lnTo>
                  <a:pt x="204724" y="91566"/>
                </a:lnTo>
                <a:lnTo>
                  <a:pt x="200151" y="94106"/>
                </a:lnTo>
                <a:lnTo>
                  <a:pt x="198627" y="99949"/>
                </a:lnTo>
                <a:lnTo>
                  <a:pt x="201295" y="104520"/>
                </a:lnTo>
                <a:lnTo>
                  <a:pt x="203835" y="109092"/>
                </a:lnTo>
                <a:lnTo>
                  <a:pt x="209676" y="110616"/>
                </a:lnTo>
                <a:lnTo>
                  <a:pt x="214249" y="108076"/>
                </a:lnTo>
                <a:lnTo>
                  <a:pt x="288316" y="65277"/>
                </a:lnTo>
                <a:lnTo>
                  <a:pt x="250657" y="65090"/>
                </a:lnTo>
                <a:close/>
              </a:path>
              <a:path w="304800" h="111125">
                <a:moveTo>
                  <a:pt x="267071" y="55629"/>
                </a:moveTo>
                <a:lnTo>
                  <a:pt x="250657" y="65090"/>
                </a:lnTo>
                <a:lnTo>
                  <a:pt x="285876" y="65277"/>
                </a:lnTo>
                <a:lnTo>
                  <a:pt x="285886" y="63880"/>
                </a:lnTo>
                <a:lnTo>
                  <a:pt x="281050" y="63880"/>
                </a:lnTo>
                <a:lnTo>
                  <a:pt x="267071" y="55629"/>
                </a:lnTo>
                <a:close/>
              </a:path>
              <a:path w="304800" h="111125">
                <a:moveTo>
                  <a:pt x="210312" y="0"/>
                </a:moveTo>
                <a:lnTo>
                  <a:pt x="204470" y="1524"/>
                </a:lnTo>
                <a:lnTo>
                  <a:pt x="201802" y="5968"/>
                </a:lnTo>
                <a:lnTo>
                  <a:pt x="199136" y="10540"/>
                </a:lnTo>
                <a:lnTo>
                  <a:pt x="200660" y="16382"/>
                </a:lnTo>
                <a:lnTo>
                  <a:pt x="250828" y="46040"/>
                </a:lnTo>
                <a:lnTo>
                  <a:pt x="286003" y="46227"/>
                </a:lnTo>
                <a:lnTo>
                  <a:pt x="285876" y="65277"/>
                </a:lnTo>
                <a:lnTo>
                  <a:pt x="288316" y="65277"/>
                </a:lnTo>
                <a:lnTo>
                  <a:pt x="304800" y="55752"/>
                </a:lnTo>
                <a:lnTo>
                  <a:pt x="214757" y="2666"/>
                </a:lnTo>
                <a:lnTo>
                  <a:pt x="210312" y="0"/>
                </a:lnTo>
                <a:close/>
              </a:path>
              <a:path w="304800" h="111125">
                <a:moveTo>
                  <a:pt x="0" y="44703"/>
                </a:moveTo>
                <a:lnTo>
                  <a:pt x="0" y="63753"/>
                </a:lnTo>
                <a:lnTo>
                  <a:pt x="250657" y="65090"/>
                </a:lnTo>
                <a:lnTo>
                  <a:pt x="267071" y="55629"/>
                </a:lnTo>
                <a:lnTo>
                  <a:pt x="250828" y="46040"/>
                </a:lnTo>
                <a:lnTo>
                  <a:pt x="0" y="44703"/>
                </a:lnTo>
                <a:close/>
              </a:path>
              <a:path w="304800" h="111125">
                <a:moveTo>
                  <a:pt x="281177" y="47498"/>
                </a:moveTo>
                <a:lnTo>
                  <a:pt x="267071" y="55629"/>
                </a:lnTo>
                <a:lnTo>
                  <a:pt x="281050" y="63880"/>
                </a:lnTo>
                <a:lnTo>
                  <a:pt x="281177" y="47498"/>
                </a:lnTo>
                <a:close/>
              </a:path>
              <a:path w="304800" h="111125">
                <a:moveTo>
                  <a:pt x="285995" y="47498"/>
                </a:moveTo>
                <a:lnTo>
                  <a:pt x="281177" y="47498"/>
                </a:lnTo>
                <a:lnTo>
                  <a:pt x="281050" y="63880"/>
                </a:lnTo>
                <a:lnTo>
                  <a:pt x="285886" y="63880"/>
                </a:lnTo>
                <a:lnTo>
                  <a:pt x="285995" y="47498"/>
                </a:lnTo>
                <a:close/>
              </a:path>
              <a:path w="304800" h="111125">
                <a:moveTo>
                  <a:pt x="250828" y="46040"/>
                </a:moveTo>
                <a:lnTo>
                  <a:pt x="267071" y="55629"/>
                </a:lnTo>
                <a:lnTo>
                  <a:pt x="281177" y="47498"/>
                </a:lnTo>
                <a:lnTo>
                  <a:pt x="285995" y="47498"/>
                </a:lnTo>
                <a:lnTo>
                  <a:pt x="286003" y="46227"/>
                </a:lnTo>
                <a:lnTo>
                  <a:pt x="250828" y="4604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>
            <a:endParaRPr b="1"/>
          </a:p>
        </p:txBody>
      </p:sp>
      <p:sp>
        <p:nvSpPr>
          <p:cNvPr id="27" name="object 27"/>
          <p:cNvSpPr/>
          <p:nvPr/>
        </p:nvSpPr>
        <p:spPr>
          <a:xfrm>
            <a:off x="8685277" y="3166872"/>
            <a:ext cx="327659" cy="19507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b="1"/>
          </a:p>
        </p:txBody>
      </p:sp>
      <p:sp>
        <p:nvSpPr>
          <p:cNvPr id="28" name="object 28"/>
          <p:cNvSpPr/>
          <p:nvPr/>
        </p:nvSpPr>
        <p:spPr>
          <a:xfrm>
            <a:off x="8686672" y="3183890"/>
            <a:ext cx="228726" cy="110617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b="1"/>
          </a:p>
        </p:txBody>
      </p:sp>
      <p:sp>
        <p:nvSpPr>
          <p:cNvPr id="29" name="object 29"/>
          <p:cNvSpPr txBox="1"/>
          <p:nvPr/>
        </p:nvSpPr>
        <p:spPr>
          <a:xfrm>
            <a:off x="2459866" y="1131104"/>
            <a:ext cx="7629548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2800" b="1" spc="-5" dirty="0">
                <a:cs typeface="Trebuchet MS"/>
              </a:rPr>
              <a:t>Block Diagram of </a:t>
            </a:r>
            <a:r>
              <a:rPr sz="2800" b="1" dirty="0">
                <a:cs typeface="Trebuchet MS"/>
              </a:rPr>
              <a:t>a </a:t>
            </a:r>
            <a:r>
              <a:rPr sz="2800" b="1" spc="-5" dirty="0">
                <a:cs typeface="Trebuchet MS"/>
              </a:rPr>
              <a:t>typical communication</a:t>
            </a:r>
            <a:r>
              <a:rPr sz="2800" b="1" spc="-75" dirty="0">
                <a:cs typeface="Trebuchet MS"/>
              </a:rPr>
              <a:t> </a:t>
            </a:r>
            <a:r>
              <a:rPr sz="2800" b="1" spc="-5" dirty="0">
                <a:cs typeface="Trebuchet MS"/>
              </a:rPr>
              <a:t>system</a:t>
            </a:r>
            <a:endParaRPr sz="2800" b="1" dirty="0">
              <a:cs typeface="Trebuchet MS"/>
            </a:endParaRPr>
          </a:p>
        </p:txBody>
      </p:sp>
      <p:sp>
        <p:nvSpPr>
          <p:cNvPr id="34" name="object 5"/>
          <p:cNvSpPr/>
          <p:nvPr/>
        </p:nvSpPr>
        <p:spPr>
          <a:xfrm>
            <a:off x="1782855" y="2701373"/>
            <a:ext cx="1450056" cy="106904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r>
              <a:rPr lang="en-US" b="1" dirty="0" smtClean="0"/>
              <a:t>    </a:t>
            </a:r>
          </a:p>
          <a:p>
            <a:r>
              <a:rPr lang="en-US" b="1" dirty="0"/>
              <a:t> </a:t>
            </a:r>
            <a:r>
              <a:rPr lang="en-US" b="1" dirty="0" smtClean="0"/>
              <a:t>  Information</a:t>
            </a:r>
          </a:p>
          <a:p>
            <a:r>
              <a:rPr lang="en-US" b="1" dirty="0" smtClean="0"/>
              <a:t>         Source</a:t>
            </a:r>
            <a:endParaRPr b="1" dirty="0"/>
          </a:p>
        </p:txBody>
      </p:sp>
      <p:sp>
        <p:nvSpPr>
          <p:cNvPr id="35" name="object 7"/>
          <p:cNvSpPr/>
          <p:nvPr/>
        </p:nvSpPr>
        <p:spPr>
          <a:xfrm>
            <a:off x="1828407" y="2726838"/>
            <a:ext cx="1371600" cy="990600"/>
          </a:xfrm>
          <a:custGeom>
            <a:avLst/>
            <a:gdLst/>
            <a:ahLst/>
            <a:cxnLst/>
            <a:rect l="l" t="t" r="r" b="b"/>
            <a:pathLst>
              <a:path w="1371600" h="990600">
                <a:moveTo>
                  <a:pt x="0" y="990600"/>
                </a:moveTo>
                <a:lnTo>
                  <a:pt x="1371600" y="990600"/>
                </a:lnTo>
                <a:lnTo>
                  <a:pt x="1371600" y="0"/>
                </a:lnTo>
                <a:lnTo>
                  <a:pt x="0" y="0"/>
                </a:lnTo>
                <a:lnTo>
                  <a:pt x="0" y="990600"/>
                </a:lnTo>
                <a:close/>
              </a:path>
            </a:pathLst>
          </a:custGeom>
          <a:ln w="12700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 b="1"/>
          </a:p>
        </p:txBody>
      </p:sp>
    </p:spTree>
    <p:extLst>
      <p:ext uri="{BB962C8B-B14F-4D97-AF65-F5344CB8AC3E}">
        <p14:creationId xmlns:p14="http://schemas.microsoft.com/office/powerpoint/2010/main" val="218333794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2059941" y="1607566"/>
            <a:ext cx="7728003" cy="567463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indent="-342900">
              <a:spcBef>
                <a:spcPts val="10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600" spc="-20" dirty="0">
                <a:latin typeface="Calibri"/>
                <a:cs typeface="Calibri"/>
              </a:rPr>
              <a:t>Therefore, </a:t>
            </a:r>
            <a:r>
              <a:rPr sz="3600" dirty="0">
                <a:latin typeface="Calibri"/>
                <a:cs typeface="Calibri"/>
              </a:rPr>
              <a:t>the </a:t>
            </a:r>
            <a:r>
              <a:rPr sz="3600" spc="-10" dirty="0">
                <a:latin typeface="Calibri"/>
                <a:cs typeface="Calibri"/>
              </a:rPr>
              <a:t>symbol </a:t>
            </a:r>
            <a:r>
              <a:rPr sz="3600" spc="-35" dirty="0">
                <a:latin typeface="Calibri"/>
                <a:cs typeface="Calibri"/>
              </a:rPr>
              <a:t>rate </a:t>
            </a:r>
            <a:r>
              <a:rPr sz="3600" dirty="0">
                <a:latin typeface="Calibri"/>
                <a:cs typeface="Calibri"/>
              </a:rPr>
              <a:t>will</a:t>
            </a:r>
            <a:r>
              <a:rPr sz="3600" spc="-40" dirty="0">
                <a:latin typeface="Calibri"/>
                <a:cs typeface="Calibri"/>
              </a:rPr>
              <a:t> </a:t>
            </a:r>
            <a:r>
              <a:rPr sz="3600" spc="-5" dirty="0">
                <a:latin typeface="Calibri"/>
                <a:cs typeface="Calibri"/>
              </a:rPr>
              <a:t>be</a:t>
            </a:r>
            <a:endParaRPr sz="3600" dirty="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398201" y="3057905"/>
            <a:ext cx="247015" cy="44640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spcBef>
                <a:spcPts val="110"/>
              </a:spcBef>
            </a:pPr>
            <a:r>
              <a:rPr sz="2750" i="1" spc="60" dirty="0">
                <a:latin typeface="Times New Roman"/>
                <a:cs typeface="Times New Roman"/>
              </a:rPr>
              <a:t>R</a:t>
            </a:r>
            <a:endParaRPr sz="275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607931" y="3291191"/>
            <a:ext cx="107950" cy="260328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spcBef>
                <a:spcPts val="110"/>
              </a:spcBef>
            </a:pPr>
            <a:r>
              <a:rPr sz="1600" i="1" spc="20" dirty="0">
                <a:latin typeface="Times New Roman"/>
                <a:cs typeface="Times New Roman"/>
              </a:rPr>
              <a:t>s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3794233" y="3067180"/>
            <a:ext cx="412378" cy="43087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4132953" y="3327552"/>
            <a:ext cx="267335" cy="44640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spcBef>
                <a:spcPts val="110"/>
              </a:spcBef>
            </a:pPr>
            <a:r>
              <a:rPr sz="2750" i="1" spc="65" dirty="0">
                <a:latin typeface="Times New Roman"/>
                <a:cs typeface="Times New Roman"/>
              </a:rPr>
              <a:t>N</a:t>
            </a:r>
            <a:endParaRPr sz="275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4069863" y="3333403"/>
            <a:ext cx="394970" cy="0"/>
          </a:xfrm>
          <a:custGeom>
            <a:avLst/>
            <a:gdLst/>
            <a:ahLst/>
            <a:cxnLst/>
            <a:rect l="l" t="t" r="r" b="b"/>
            <a:pathLst>
              <a:path w="394969">
                <a:moveTo>
                  <a:pt x="0" y="0"/>
                </a:moveTo>
                <a:lnTo>
                  <a:pt x="394640" y="0"/>
                </a:lnTo>
              </a:path>
            </a:pathLst>
          </a:custGeom>
          <a:ln w="1372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555209" y="3067180"/>
            <a:ext cx="412378" cy="43087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4048088" y="2839049"/>
            <a:ext cx="2062480" cy="44640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50800">
              <a:spcBef>
                <a:spcPts val="110"/>
              </a:spcBef>
              <a:tabLst>
                <a:tab pos="767715" algn="l"/>
              </a:tabLst>
            </a:pPr>
            <a:r>
              <a:rPr sz="2750" i="1" dirty="0">
                <a:latin typeface="Times New Roman"/>
                <a:cs typeface="Times New Roman"/>
              </a:rPr>
              <a:t>R</a:t>
            </a:r>
            <a:r>
              <a:rPr sz="2400" i="1" baseline="-24305" dirty="0">
                <a:latin typeface="Times New Roman"/>
                <a:cs typeface="Times New Roman"/>
              </a:rPr>
              <a:t>b	</a:t>
            </a:r>
            <a:r>
              <a:rPr sz="2750" spc="35" dirty="0">
                <a:latin typeface="Times New Roman"/>
                <a:cs typeface="Times New Roman"/>
              </a:rPr>
              <a:t>1000000</a:t>
            </a:r>
            <a:endParaRPr sz="275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338903" y="3327552"/>
            <a:ext cx="207010" cy="44640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spcBef>
                <a:spcPts val="110"/>
              </a:spcBef>
            </a:pPr>
            <a:r>
              <a:rPr sz="2750" spc="50" dirty="0">
                <a:latin typeface="Times New Roman"/>
                <a:cs typeface="Times New Roman"/>
              </a:rPr>
              <a:t>4</a:t>
            </a:r>
            <a:endParaRPr sz="275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4830120" y="3333403"/>
            <a:ext cx="1213485" cy="0"/>
          </a:xfrm>
          <a:custGeom>
            <a:avLst/>
            <a:gdLst/>
            <a:ahLst/>
            <a:cxnLst/>
            <a:rect l="l" t="t" r="r" b="b"/>
            <a:pathLst>
              <a:path w="1213485">
                <a:moveTo>
                  <a:pt x="0" y="0"/>
                </a:moveTo>
                <a:lnTo>
                  <a:pt x="1213034" y="0"/>
                </a:lnTo>
              </a:path>
            </a:pathLst>
          </a:custGeom>
          <a:ln w="1372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6133859" y="3067180"/>
            <a:ext cx="412378" cy="43087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6381759" y="3057905"/>
            <a:ext cx="2996565" cy="44640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spcBef>
                <a:spcPts val="110"/>
              </a:spcBef>
              <a:tabLst>
                <a:tab pos="1243330" algn="l"/>
              </a:tabLst>
            </a:pPr>
            <a:r>
              <a:rPr sz="2750" spc="40" dirty="0">
                <a:latin typeface="Times New Roman"/>
                <a:cs typeface="Times New Roman"/>
              </a:rPr>
              <a:t>250000	</a:t>
            </a:r>
            <a:r>
              <a:rPr sz="2750" i="1" spc="45" dirty="0">
                <a:latin typeface="Times New Roman"/>
                <a:cs typeface="Times New Roman"/>
              </a:rPr>
              <a:t>symbols</a:t>
            </a:r>
            <a:r>
              <a:rPr sz="2750" spc="45" dirty="0">
                <a:latin typeface="Times New Roman"/>
                <a:cs typeface="Times New Roman"/>
              </a:rPr>
              <a:t>/sec</a:t>
            </a:r>
            <a:endParaRPr sz="275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81176362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84102" y="461594"/>
            <a:ext cx="7729826" cy="697230"/>
          </a:xfrm>
          <a:prstGeom prst="rect">
            <a:avLst/>
          </a:prstGeom>
        </p:spPr>
        <p:txBody>
          <a:bodyPr vert="horz" wrap="square" lIns="0" tIns="13335" rIns="0" bIns="0" rtlCol="0" anchor="ctr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5"/>
              </a:spcBef>
            </a:pPr>
            <a:r>
              <a:rPr dirty="0">
                <a:latin typeface="+mn-lt"/>
              </a:rPr>
              <a:t>Bandpass </a:t>
            </a:r>
            <a:r>
              <a:rPr spc="-20" dirty="0">
                <a:latin typeface="+mn-lt"/>
              </a:rPr>
              <a:t>Data</a:t>
            </a:r>
            <a:r>
              <a:rPr spc="-55" dirty="0">
                <a:latin typeface="+mn-lt"/>
              </a:rPr>
              <a:t> </a:t>
            </a:r>
            <a:r>
              <a:rPr spc="-30" dirty="0">
                <a:latin typeface="+mn-lt"/>
              </a:rPr>
              <a:t>Transmission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37127" y="1563371"/>
            <a:ext cx="10753859" cy="3719608"/>
          </a:xfrm>
          <a:prstGeom prst="rect">
            <a:avLst/>
          </a:prstGeom>
        </p:spPr>
        <p:txBody>
          <a:bodyPr vert="horz" wrap="square" lIns="0" tIns="64135" rIns="0" bIns="0" rtlCol="0">
            <a:spAutoFit/>
          </a:bodyPr>
          <a:lstStyle/>
          <a:p>
            <a:pPr marL="355600" marR="81915" indent="-342900" algn="just">
              <a:lnSpc>
                <a:spcPts val="3240"/>
              </a:lnSpc>
              <a:spcBef>
                <a:spcPts val="505"/>
              </a:spcBef>
              <a:buFont typeface="Arial"/>
              <a:buChar char="•"/>
              <a:tabLst>
                <a:tab pos="355600" algn="l"/>
              </a:tabLst>
            </a:pPr>
            <a:r>
              <a:rPr sz="3000" dirty="0">
                <a:latin typeface="Calibri"/>
                <a:cs typeface="Calibri"/>
              </a:rPr>
              <a:t>In </a:t>
            </a:r>
            <a:r>
              <a:rPr sz="3000" spc="-10" dirty="0">
                <a:latin typeface="Calibri"/>
                <a:cs typeface="Calibri"/>
              </a:rPr>
              <a:t>communication, </a:t>
            </a:r>
            <a:r>
              <a:rPr sz="3000" spc="-15" dirty="0">
                <a:latin typeface="Calibri"/>
                <a:cs typeface="Calibri"/>
              </a:rPr>
              <a:t>we </a:t>
            </a:r>
            <a:r>
              <a:rPr sz="3000" spc="-5" dirty="0">
                <a:latin typeface="Calibri"/>
                <a:cs typeface="Calibri"/>
              </a:rPr>
              <a:t>use modulation </a:t>
            </a:r>
            <a:r>
              <a:rPr sz="3000" spc="-25" dirty="0">
                <a:latin typeface="Calibri"/>
                <a:cs typeface="Calibri"/>
              </a:rPr>
              <a:t>for </a:t>
            </a:r>
            <a:r>
              <a:rPr sz="3000" spc="-20" dirty="0">
                <a:latin typeface="Calibri"/>
                <a:cs typeface="Calibri"/>
              </a:rPr>
              <a:t>several  </a:t>
            </a:r>
            <a:r>
              <a:rPr sz="3000" spc="-5" dirty="0">
                <a:latin typeface="Calibri"/>
                <a:cs typeface="Calibri"/>
              </a:rPr>
              <a:t>reasons </a:t>
            </a:r>
            <a:r>
              <a:rPr sz="3000" dirty="0">
                <a:latin typeface="Calibri"/>
                <a:cs typeface="Calibri"/>
              </a:rPr>
              <a:t>in</a:t>
            </a:r>
            <a:r>
              <a:rPr sz="3000" spc="-25" dirty="0">
                <a:latin typeface="Calibri"/>
                <a:cs typeface="Calibri"/>
              </a:rPr>
              <a:t> </a:t>
            </a:r>
            <a:r>
              <a:rPr sz="3000" spc="-5" dirty="0">
                <a:latin typeface="Calibri"/>
                <a:cs typeface="Calibri"/>
              </a:rPr>
              <a:t>particular:</a:t>
            </a:r>
            <a:endParaRPr sz="3000" dirty="0">
              <a:latin typeface="Calibri"/>
              <a:cs typeface="Calibri"/>
            </a:endParaRPr>
          </a:p>
          <a:p>
            <a:pPr marL="756285" marR="1531620" lvl="1" indent="-287020" algn="just">
              <a:lnSpc>
                <a:spcPts val="2810"/>
              </a:lnSpc>
              <a:spcBef>
                <a:spcPts val="650"/>
              </a:spcBef>
              <a:buFont typeface="Arial"/>
              <a:buChar char="–"/>
              <a:tabLst>
                <a:tab pos="756920" algn="l"/>
              </a:tabLst>
            </a:pPr>
            <a:r>
              <a:rPr sz="2600" spc="-114" dirty="0">
                <a:latin typeface="Calibri"/>
                <a:cs typeface="Calibri"/>
              </a:rPr>
              <a:t>To </a:t>
            </a:r>
            <a:r>
              <a:rPr sz="2600" spc="-5" dirty="0">
                <a:latin typeface="Calibri"/>
                <a:cs typeface="Calibri"/>
              </a:rPr>
              <a:t>transmit </a:t>
            </a:r>
            <a:r>
              <a:rPr sz="2600" dirty="0">
                <a:latin typeface="Calibri"/>
                <a:cs typeface="Calibri"/>
              </a:rPr>
              <a:t>the </a:t>
            </a:r>
            <a:r>
              <a:rPr sz="2600" spc="-5" dirty="0">
                <a:latin typeface="Calibri"/>
                <a:cs typeface="Calibri"/>
              </a:rPr>
              <a:t>message signal through </a:t>
            </a:r>
            <a:r>
              <a:rPr sz="2600" dirty="0">
                <a:latin typeface="Calibri"/>
                <a:cs typeface="Calibri"/>
              </a:rPr>
              <a:t>the  </a:t>
            </a:r>
            <a:r>
              <a:rPr sz="2600" spc="-5" dirty="0">
                <a:latin typeface="Calibri"/>
                <a:cs typeface="Calibri"/>
              </a:rPr>
              <a:t>communication </a:t>
            </a:r>
            <a:r>
              <a:rPr sz="2600" dirty="0">
                <a:latin typeface="Calibri"/>
                <a:cs typeface="Calibri"/>
              </a:rPr>
              <a:t>channel</a:t>
            </a:r>
            <a:r>
              <a:rPr sz="2600" spc="-50" dirty="0">
                <a:latin typeface="Calibri"/>
                <a:cs typeface="Calibri"/>
              </a:rPr>
              <a:t> </a:t>
            </a:r>
            <a:r>
              <a:rPr sz="2600" spc="-25" dirty="0">
                <a:latin typeface="Calibri"/>
                <a:cs typeface="Calibri"/>
              </a:rPr>
              <a:t>efficiently.</a:t>
            </a:r>
            <a:endParaRPr sz="2600" dirty="0">
              <a:latin typeface="Calibri"/>
              <a:cs typeface="Calibri"/>
            </a:endParaRPr>
          </a:p>
          <a:p>
            <a:pPr marL="756285" marR="6350" lvl="1" indent="-287020" algn="just">
              <a:lnSpc>
                <a:spcPts val="2810"/>
              </a:lnSpc>
              <a:spcBef>
                <a:spcPts val="620"/>
              </a:spcBef>
              <a:buFont typeface="Arial"/>
              <a:buChar char="–"/>
              <a:tabLst>
                <a:tab pos="756920" algn="l"/>
              </a:tabLst>
            </a:pPr>
            <a:r>
              <a:rPr sz="2600" spc="-114" dirty="0">
                <a:latin typeface="Calibri"/>
                <a:cs typeface="Calibri"/>
              </a:rPr>
              <a:t>To </a:t>
            </a:r>
            <a:r>
              <a:rPr sz="2600" spc="-10" dirty="0">
                <a:latin typeface="Calibri"/>
                <a:cs typeface="Calibri"/>
              </a:rPr>
              <a:t>transmit </a:t>
            </a:r>
            <a:r>
              <a:rPr sz="2600" spc="-20" dirty="0">
                <a:latin typeface="Calibri"/>
                <a:cs typeface="Calibri"/>
              </a:rPr>
              <a:t>several </a:t>
            </a:r>
            <a:r>
              <a:rPr sz="2600" spc="-5" dirty="0">
                <a:latin typeface="Calibri"/>
                <a:cs typeface="Calibri"/>
              </a:rPr>
              <a:t>signals </a:t>
            </a:r>
            <a:r>
              <a:rPr sz="2600" spc="-15" dirty="0">
                <a:latin typeface="Calibri"/>
                <a:cs typeface="Calibri"/>
              </a:rPr>
              <a:t>at </a:t>
            </a:r>
            <a:r>
              <a:rPr sz="2600" dirty="0">
                <a:latin typeface="Calibri"/>
                <a:cs typeface="Calibri"/>
              </a:rPr>
              <a:t>the </a:t>
            </a:r>
            <a:r>
              <a:rPr sz="2600" spc="-5" dirty="0">
                <a:latin typeface="Calibri"/>
                <a:cs typeface="Calibri"/>
              </a:rPr>
              <a:t>same time </a:t>
            </a:r>
            <a:r>
              <a:rPr sz="2600" spc="-15" dirty="0">
                <a:latin typeface="Calibri"/>
                <a:cs typeface="Calibri"/>
              </a:rPr>
              <a:t>over </a:t>
            </a:r>
            <a:r>
              <a:rPr sz="2600" dirty="0">
                <a:latin typeface="Calibri"/>
                <a:cs typeface="Calibri"/>
              </a:rPr>
              <a:t>a  </a:t>
            </a:r>
            <a:r>
              <a:rPr sz="2600" spc="-10" dirty="0">
                <a:latin typeface="Calibri"/>
                <a:cs typeface="Calibri"/>
              </a:rPr>
              <a:t>communication </a:t>
            </a:r>
            <a:r>
              <a:rPr sz="2600" dirty="0">
                <a:latin typeface="Calibri"/>
                <a:cs typeface="Calibri"/>
              </a:rPr>
              <a:t>link </a:t>
            </a:r>
            <a:r>
              <a:rPr sz="2600" spc="-10" dirty="0">
                <a:latin typeface="Calibri"/>
                <a:cs typeface="Calibri"/>
              </a:rPr>
              <a:t>through </a:t>
            </a:r>
            <a:r>
              <a:rPr sz="2600" spc="-5" dirty="0">
                <a:latin typeface="Calibri"/>
                <a:cs typeface="Calibri"/>
              </a:rPr>
              <a:t>the </a:t>
            </a:r>
            <a:r>
              <a:rPr sz="2600" spc="-15" dirty="0">
                <a:latin typeface="Calibri"/>
                <a:cs typeface="Calibri"/>
              </a:rPr>
              <a:t>process</a:t>
            </a:r>
            <a:r>
              <a:rPr sz="2600" spc="555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of  </a:t>
            </a:r>
            <a:r>
              <a:rPr sz="2600" spc="-5" dirty="0">
                <a:latin typeface="Calibri"/>
                <a:cs typeface="Calibri"/>
              </a:rPr>
              <a:t>multiplexing or </a:t>
            </a:r>
            <a:r>
              <a:rPr sz="2600" dirty="0">
                <a:latin typeface="Calibri"/>
                <a:cs typeface="Calibri"/>
              </a:rPr>
              <a:t>multiple</a:t>
            </a:r>
            <a:r>
              <a:rPr sz="2600" spc="-4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access.</a:t>
            </a:r>
          </a:p>
          <a:p>
            <a:pPr marL="756285" marR="5080" lvl="1" indent="-287020" algn="just">
              <a:lnSpc>
                <a:spcPts val="2810"/>
              </a:lnSpc>
              <a:spcBef>
                <a:spcPts val="620"/>
              </a:spcBef>
              <a:buFont typeface="Arial"/>
              <a:buChar char="–"/>
              <a:tabLst>
                <a:tab pos="756920" algn="l"/>
              </a:tabLst>
            </a:pPr>
            <a:r>
              <a:rPr sz="2600" spc="-114" dirty="0">
                <a:latin typeface="Calibri"/>
                <a:cs typeface="Calibri"/>
              </a:rPr>
              <a:t>To </a:t>
            </a:r>
            <a:r>
              <a:rPr sz="2600" spc="-5" dirty="0">
                <a:latin typeface="Calibri"/>
                <a:cs typeface="Calibri"/>
              </a:rPr>
              <a:t>simplify </a:t>
            </a:r>
            <a:r>
              <a:rPr sz="2600" dirty="0">
                <a:latin typeface="Calibri"/>
                <a:cs typeface="Calibri"/>
              </a:rPr>
              <a:t>the </a:t>
            </a:r>
            <a:r>
              <a:rPr sz="2600" spc="-5" dirty="0">
                <a:latin typeface="Calibri"/>
                <a:cs typeface="Calibri"/>
              </a:rPr>
              <a:t>design of </a:t>
            </a:r>
            <a:r>
              <a:rPr sz="2600" dirty="0">
                <a:latin typeface="Calibri"/>
                <a:cs typeface="Calibri"/>
              </a:rPr>
              <a:t>the </a:t>
            </a:r>
            <a:r>
              <a:rPr sz="2600" spc="-10" dirty="0">
                <a:latin typeface="Calibri"/>
                <a:cs typeface="Calibri"/>
              </a:rPr>
              <a:t>electronic </a:t>
            </a:r>
            <a:r>
              <a:rPr sz="2600" spc="-20" dirty="0">
                <a:latin typeface="Calibri"/>
                <a:cs typeface="Calibri"/>
              </a:rPr>
              <a:t>systems </a:t>
            </a:r>
            <a:r>
              <a:rPr sz="2600" spc="-10" dirty="0">
                <a:latin typeface="Calibri"/>
                <a:cs typeface="Calibri"/>
              </a:rPr>
              <a:t>used  </a:t>
            </a:r>
            <a:r>
              <a:rPr sz="2600" spc="-15" dirty="0">
                <a:latin typeface="Calibri"/>
                <a:cs typeface="Calibri"/>
              </a:rPr>
              <a:t>to </a:t>
            </a:r>
            <a:r>
              <a:rPr sz="2600" spc="-5" dirty="0">
                <a:latin typeface="Calibri"/>
                <a:cs typeface="Calibri"/>
              </a:rPr>
              <a:t>transmit </a:t>
            </a:r>
            <a:r>
              <a:rPr sz="2600" dirty="0">
                <a:latin typeface="Calibri"/>
                <a:cs typeface="Calibri"/>
              </a:rPr>
              <a:t>the</a:t>
            </a:r>
            <a:r>
              <a:rPr sz="2600" spc="-35" dirty="0">
                <a:latin typeface="Calibri"/>
                <a:cs typeface="Calibri"/>
              </a:rPr>
              <a:t> </a:t>
            </a:r>
            <a:r>
              <a:rPr sz="2600" spc="-5" dirty="0">
                <a:latin typeface="Calibri"/>
                <a:cs typeface="Calibri"/>
              </a:rPr>
              <a:t>message.</a:t>
            </a:r>
            <a:endParaRPr sz="2600" dirty="0">
              <a:latin typeface="Calibri"/>
              <a:cs typeface="Calibri"/>
            </a:endParaRPr>
          </a:p>
          <a:p>
            <a:pPr marL="756285" marR="6350" lvl="1" indent="-287020" algn="just">
              <a:lnSpc>
                <a:spcPts val="2810"/>
              </a:lnSpc>
              <a:spcBef>
                <a:spcPts val="620"/>
              </a:spcBef>
              <a:buFont typeface="Arial"/>
              <a:buChar char="–"/>
              <a:tabLst>
                <a:tab pos="756920" algn="l"/>
              </a:tabLst>
            </a:pPr>
            <a:r>
              <a:rPr sz="2600" spc="-5" dirty="0">
                <a:latin typeface="Calibri"/>
                <a:cs typeface="Calibri"/>
              </a:rPr>
              <a:t>by using modulation </a:t>
            </a:r>
            <a:r>
              <a:rPr sz="2600" spc="-15" dirty="0">
                <a:latin typeface="Calibri"/>
                <a:cs typeface="Calibri"/>
              </a:rPr>
              <a:t>we </a:t>
            </a:r>
            <a:r>
              <a:rPr sz="2600" spc="-10" dirty="0">
                <a:latin typeface="Calibri"/>
                <a:cs typeface="Calibri"/>
              </a:rPr>
              <a:t>can </a:t>
            </a:r>
            <a:r>
              <a:rPr sz="2600" spc="-5" dirty="0">
                <a:latin typeface="Calibri"/>
                <a:cs typeface="Calibri"/>
              </a:rPr>
              <a:t>easily transmit </a:t>
            </a:r>
            <a:r>
              <a:rPr sz="2600" spc="-15" dirty="0">
                <a:latin typeface="Calibri"/>
                <a:cs typeface="Calibri"/>
              </a:rPr>
              <a:t>data </a:t>
            </a:r>
            <a:r>
              <a:rPr sz="2600" dirty="0">
                <a:latin typeface="Calibri"/>
                <a:cs typeface="Calibri"/>
              </a:rPr>
              <a:t>with  </a:t>
            </a:r>
            <a:r>
              <a:rPr sz="2600" spc="-5" dirty="0">
                <a:latin typeface="Calibri"/>
                <a:cs typeface="Calibri"/>
              </a:rPr>
              <a:t>low</a:t>
            </a:r>
            <a:r>
              <a:rPr sz="2600" spc="-10" dirty="0">
                <a:latin typeface="Calibri"/>
                <a:cs typeface="Calibri"/>
              </a:rPr>
              <a:t> </a:t>
            </a:r>
            <a:r>
              <a:rPr sz="2600" dirty="0" smtClean="0">
                <a:latin typeface="Calibri"/>
                <a:cs typeface="Calibri"/>
              </a:rPr>
              <a:t>loss</a:t>
            </a:r>
            <a:r>
              <a:rPr lang="en-US" sz="2600" dirty="0" smtClean="0">
                <a:latin typeface="Calibri"/>
                <a:cs typeface="Calibri"/>
              </a:rPr>
              <a:t>.</a:t>
            </a:r>
            <a:endParaRPr sz="26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0332124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88743" y="461594"/>
            <a:ext cx="7794660" cy="697230"/>
          </a:xfrm>
          <a:prstGeom prst="rect">
            <a:avLst/>
          </a:prstGeom>
        </p:spPr>
        <p:txBody>
          <a:bodyPr vert="horz" wrap="square" lIns="0" tIns="13335" rIns="0" bIns="0" rtlCol="0" anchor="ctr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5"/>
              </a:spcBef>
            </a:pPr>
            <a:r>
              <a:rPr dirty="0">
                <a:latin typeface="+mn-lt"/>
              </a:rPr>
              <a:t>Bandpass </a:t>
            </a:r>
            <a:r>
              <a:rPr spc="-10" dirty="0">
                <a:latin typeface="+mn-lt"/>
              </a:rPr>
              <a:t>Digital</a:t>
            </a:r>
            <a:r>
              <a:rPr spc="-40" dirty="0">
                <a:latin typeface="+mn-lt"/>
              </a:rPr>
              <a:t> </a:t>
            </a:r>
            <a:r>
              <a:rPr spc="-30" dirty="0">
                <a:latin typeface="+mn-lt"/>
              </a:rPr>
              <a:t>Transmission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120462" y="1558797"/>
            <a:ext cx="10058400" cy="4454167"/>
          </a:xfrm>
          <a:prstGeom prst="rect">
            <a:avLst/>
          </a:prstGeom>
        </p:spPr>
        <p:txBody>
          <a:bodyPr vert="horz" wrap="square" lIns="0" tIns="61594" rIns="0" bIns="0" rtlCol="0">
            <a:spAutoFit/>
          </a:bodyPr>
          <a:lstStyle/>
          <a:p>
            <a:pPr marL="355600" marR="5080" indent="-342900" algn="just">
              <a:lnSpc>
                <a:spcPct val="90000"/>
              </a:lnSpc>
              <a:spcBef>
                <a:spcPts val="484"/>
              </a:spcBef>
              <a:buFont typeface="Arial"/>
              <a:buChar char="•"/>
              <a:tabLst>
                <a:tab pos="355600" algn="l"/>
              </a:tabLst>
            </a:pPr>
            <a:r>
              <a:rPr sz="3200" spc="-10" dirty="0">
                <a:latin typeface="Calibri"/>
                <a:cs typeface="Calibri"/>
              </a:rPr>
              <a:t>Digital </a:t>
            </a:r>
            <a:r>
              <a:rPr sz="3200" spc="-5" dirty="0">
                <a:latin typeface="Calibri"/>
                <a:cs typeface="Calibri"/>
              </a:rPr>
              <a:t>modulation is </a:t>
            </a:r>
            <a:r>
              <a:rPr sz="3200" dirty="0">
                <a:latin typeface="Calibri"/>
                <a:cs typeface="Calibri"/>
              </a:rPr>
              <a:t>the </a:t>
            </a:r>
            <a:r>
              <a:rPr sz="3200" spc="-15" dirty="0">
                <a:latin typeface="Calibri"/>
                <a:cs typeface="Calibri"/>
              </a:rPr>
              <a:t>process </a:t>
            </a:r>
            <a:r>
              <a:rPr sz="3200" spc="-10" dirty="0">
                <a:latin typeface="Calibri"/>
                <a:cs typeface="Calibri"/>
              </a:rPr>
              <a:t>by </a:t>
            </a:r>
            <a:r>
              <a:rPr sz="3200" dirty="0">
                <a:latin typeface="Calibri"/>
                <a:cs typeface="Calibri"/>
              </a:rPr>
              <a:t>which  </a:t>
            </a:r>
            <a:r>
              <a:rPr sz="3200" spc="-10" dirty="0">
                <a:latin typeface="Calibri"/>
                <a:cs typeface="Calibri"/>
              </a:rPr>
              <a:t>digital symbols </a:t>
            </a:r>
            <a:r>
              <a:rPr sz="3200" spc="-15" dirty="0">
                <a:latin typeface="Calibri"/>
                <a:cs typeface="Calibri"/>
              </a:rPr>
              <a:t>are </a:t>
            </a:r>
            <a:r>
              <a:rPr sz="3200" spc="-20" dirty="0">
                <a:latin typeface="Calibri"/>
                <a:cs typeface="Calibri"/>
              </a:rPr>
              <a:t>transformed </a:t>
            </a:r>
            <a:r>
              <a:rPr sz="3200" spc="-15" dirty="0">
                <a:latin typeface="Calibri"/>
                <a:cs typeface="Calibri"/>
              </a:rPr>
              <a:t>into </a:t>
            </a:r>
            <a:r>
              <a:rPr sz="3200" spc="-25" dirty="0" smtClean="0">
                <a:latin typeface="Calibri"/>
                <a:cs typeface="Calibri"/>
              </a:rPr>
              <a:t>wave-</a:t>
            </a:r>
            <a:r>
              <a:rPr sz="3200" spc="-20" dirty="0" smtClean="0">
                <a:latin typeface="Calibri"/>
                <a:cs typeface="Calibri"/>
              </a:rPr>
              <a:t>forms </a:t>
            </a:r>
            <a:r>
              <a:rPr sz="3200" spc="-10" dirty="0">
                <a:latin typeface="Calibri"/>
                <a:cs typeface="Calibri"/>
              </a:rPr>
              <a:t>that </a:t>
            </a:r>
            <a:r>
              <a:rPr sz="3200" spc="-15" dirty="0">
                <a:latin typeface="Calibri"/>
                <a:cs typeface="Calibri"/>
              </a:rPr>
              <a:t>are </a:t>
            </a:r>
            <a:r>
              <a:rPr sz="3200" spc="-10" dirty="0">
                <a:latin typeface="Calibri"/>
                <a:cs typeface="Calibri"/>
              </a:rPr>
              <a:t>compatible </a:t>
            </a:r>
            <a:r>
              <a:rPr sz="3200" dirty="0">
                <a:latin typeface="Calibri"/>
                <a:cs typeface="Calibri"/>
              </a:rPr>
              <a:t>with the  </a:t>
            </a:r>
            <a:r>
              <a:rPr sz="3200" spc="-10" dirty="0">
                <a:latin typeface="Calibri"/>
                <a:cs typeface="Calibri"/>
              </a:rPr>
              <a:t>characteristics </a:t>
            </a:r>
            <a:r>
              <a:rPr sz="3200" dirty="0">
                <a:latin typeface="Calibri"/>
                <a:cs typeface="Calibri"/>
              </a:rPr>
              <a:t>of the</a:t>
            </a:r>
            <a:r>
              <a:rPr sz="3200" spc="-2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channel.</a:t>
            </a:r>
          </a:p>
          <a:p>
            <a:pPr marL="355600" marR="6350" indent="-342900" algn="just">
              <a:lnSpc>
                <a:spcPts val="3460"/>
              </a:lnSpc>
              <a:spcBef>
                <a:spcPts val="820"/>
              </a:spcBef>
              <a:buFont typeface="Arial"/>
              <a:buChar char="•"/>
              <a:tabLst>
                <a:tab pos="355600" algn="l"/>
              </a:tabLst>
            </a:pPr>
            <a:r>
              <a:rPr sz="3200" spc="-5" dirty="0">
                <a:latin typeface="Calibri"/>
                <a:cs typeface="Calibri"/>
              </a:rPr>
              <a:t>The </a:t>
            </a:r>
            <a:r>
              <a:rPr sz="3200" spc="-10" dirty="0">
                <a:latin typeface="Calibri"/>
                <a:cs typeface="Calibri"/>
              </a:rPr>
              <a:t>following </a:t>
            </a:r>
            <a:r>
              <a:rPr sz="3200" spc="-15" dirty="0">
                <a:latin typeface="Calibri"/>
                <a:cs typeface="Calibri"/>
              </a:rPr>
              <a:t>are </a:t>
            </a:r>
            <a:r>
              <a:rPr sz="3200" dirty="0">
                <a:latin typeface="Calibri"/>
                <a:cs typeface="Calibri"/>
              </a:rPr>
              <a:t>the </a:t>
            </a:r>
            <a:r>
              <a:rPr sz="3200" spc="-15" dirty="0">
                <a:latin typeface="Calibri"/>
                <a:cs typeface="Calibri"/>
              </a:rPr>
              <a:t>general </a:t>
            </a:r>
            <a:r>
              <a:rPr sz="3200" spc="-20" dirty="0">
                <a:latin typeface="Calibri"/>
                <a:cs typeface="Calibri"/>
              </a:rPr>
              <a:t>steps </a:t>
            </a:r>
            <a:r>
              <a:rPr sz="3200" spc="-5" dirty="0">
                <a:latin typeface="Calibri"/>
                <a:cs typeface="Calibri"/>
              </a:rPr>
              <a:t>used by  </a:t>
            </a:r>
            <a:r>
              <a:rPr sz="3200" dirty="0">
                <a:latin typeface="Calibri"/>
                <a:cs typeface="Calibri"/>
              </a:rPr>
              <a:t>the </a:t>
            </a:r>
            <a:r>
              <a:rPr sz="3200" spc="-10" dirty="0">
                <a:latin typeface="Calibri"/>
                <a:cs typeface="Calibri"/>
              </a:rPr>
              <a:t>modulator </a:t>
            </a:r>
            <a:r>
              <a:rPr sz="3200" spc="-25" dirty="0">
                <a:latin typeface="Calibri"/>
                <a:cs typeface="Calibri"/>
              </a:rPr>
              <a:t>to </a:t>
            </a:r>
            <a:r>
              <a:rPr sz="3200" spc="-10" dirty="0">
                <a:latin typeface="Calibri"/>
                <a:cs typeface="Calibri"/>
              </a:rPr>
              <a:t>transmit</a:t>
            </a:r>
            <a:r>
              <a:rPr sz="3200" spc="75" dirty="0">
                <a:latin typeface="Calibri"/>
                <a:cs typeface="Calibri"/>
              </a:rPr>
              <a:t> </a:t>
            </a:r>
            <a:r>
              <a:rPr sz="3200" spc="-20" dirty="0">
                <a:latin typeface="Calibri"/>
                <a:cs typeface="Calibri"/>
              </a:rPr>
              <a:t>data</a:t>
            </a:r>
            <a:endParaRPr sz="3200" dirty="0">
              <a:latin typeface="Calibri"/>
              <a:cs typeface="Calibri"/>
            </a:endParaRPr>
          </a:p>
          <a:p>
            <a:pPr marL="469265" lvl="1" algn="just">
              <a:spcBef>
                <a:spcPts val="270"/>
              </a:spcBef>
              <a:tabLst>
                <a:tab pos="756285" algn="l"/>
                <a:tab pos="756920" algn="l"/>
              </a:tabLst>
            </a:pPr>
            <a:r>
              <a:rPr sz="3200" spc="-5" dirty="0">
                <a:latin typeface="Calibri"/>
                <a:cs typeface="Calibri"/>
              </a:rPr>
              <a:t>1. </a:t>
            </a:r>
            <a:r>
              <a:rPr sz="3200" spc="-10" dirty="0">
                <a:latin typeface="Calibri"/>
                <a:cs typeface="Calibri"/>
              </a:rPr>
              <a:t>Accept incoming digital</a:t>
            </a:r>
            <a:r>
              <a:rPr sz="3200" spc="10" dirty="0">
                <a:latin typeface="Calibri"/>
                <a:cs typeface="Calibri"/>
              </a:rPr>
              <a:t> </a:t>
            </a:r>
            <a:r>
              <a:rPr sz="3200" spc="-20" dirty="0">
                <a:latin typeface="Calibri"/>
                <a:cs typeface="Calibri"/>
              </a:rPr>
              <a:t>data</a:t>
            </a:r>
            <a:endParaRPr sz="3200" dirty="0">
              <a:latin typeface="Calibri"/>
              <a:cs typeface="Calibri"/>
            </a:endParaRPr>
          </a:p>
          <a:p>
            <a:pPr marL="469265" lvl="1" algn="just">
              <a:spcBef>
                <a:spcPts val="265"/>
              </a:spcBef>
              <a:tabLst>
                <a:tab pos="756285" algn="l"/>
                <a:tab pos="756920" algn="l"/>
              </a:tabLst>
            </a:pPr>
            <a:r>
              <a:rPr sz="3200" spc="-5" dirty="0">
                <a:latin typeface="Calibri"/>
                <a:cs typeface="Calibri"/>
              </a:rPr>
              <a:t>2. </a:t>
            </a:r>
            <a:r>
              <a:rPr sz="3200" spc="-15" dirty="0">
                <a:latin typeface="Calibri"/>
                <a:cs typeface="Calibri"/>
              </a:rPr>
              <a:t>Group </a:t>
            </a:r>
            <a:r>
              <a:rPr sz="3200" spc="-5" dirty="0">
                <a:latin typeface="Calibri"/>
                <a:cs typeface="Calibri"/>
              </a:rPr>
              <a:t>the </a:t>
            </a:r>
            <a:r>
              <a:rPr sz="3200" spc="-20" dirty="0">
                <a:latin typeface="Calibri"/>
                <a:cs typeface="Calibri"/>
              </a:rPr>
              <a:t>data into</a:t>
            </a:r>
            <a:r>
              <a:rPr sz="3200" spc="2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symbols</a:t>
            </a:r>
            <a:endParaRPr sz="3200" dirty="0">
              <a:latin typeface="Calibri"/>
              <a:cs typeface="Calibri"/>
            </a:endParaRPr>
          </a:p>
          <a:p>
            <a:pPr marL="469265" marR="5080" lvl="1" algn="just">
              <a:lnSpc>
                <a:spcPts val="2380"/>
              </a:lnSpc>
              <a:spcBef>
                <a:spcPts val="565"/>
              </a:spcBef>
              <a:tabLst>
                <a:tab pos="756285" algn="l"/>
                <a:tab pos="756920" algn="l"/>
              </a:tabLst>
            </a:pPr>
            <a:r>
              <a:rPr sz="3200" spc="-5" dirty="0">
                <a:latin typeface="Calibri"/>
                <a:cs typeface="Calibri"/>
              </a:rPr>
              <a:t>3. Use </a:t>
            </a:r>
            <a:r>
              <a:rPr sz="3200" dirty="0">
                <a:latin typeface="Calibri"/>
                <a:cs typeface="Calibri"/>
              </a:rPr>
              <a:t>these </a:t>
            </a:r>
            <a:r>
              <a:rPr sz="3200" spc="-10" dirty="0">
                <a:latin typeface="Calibri"/>
                <a:cs typeface="Calibri"/>
              </a:rPr>
              <a:t>symbols </a:t>
            </a:r>
            <a:r>
              <a:rPr sz="3200" spc="-20" dirty="0">
                <a:latin typeface="Calibri"/>
                <a:cs typeface="Calibri"/>
              </a:rPr>
              <a:t>to </a:t>
            </a:r>
            <a:r>
              <a:rPr sz="3200" spc="-5" dirty="0">
                <a:latin typeface="Calibri"/>
                <a:cs typeface="Calibri"/>
              </a:rPr>
              <a:t>set </a:t>
            </a:r>
            <a:r>
              <a:rPr sz="3200" dirty="0">
                <a:latin typeface="Calibri"/>
                <a:cs typeface="Calibri"/>
              </a:rPr>
              <a:t>or </a:t>
            </a:r>
            <a:r>
              <a:rPr sz="3200" spc="-10" dirty="0">
                <a:latin typeface="Calibri"/>
                <a:cs typeface="Calibri"/>
              </a:rPr>
              <a:t>change </a:t>
            </a:r>
            <a:r>
              <a:rPr sz="3200" spc="-5" dirty="0">
                <a:latin typeface="Calibri"/>
                <a:cs typeface="Calibri"/>
              </a:rPr>
              <a:t>the phase, </a:t>
            </a:r>
            <a:r>
              <a:rPr sz="3200" spc="-10" dirty="0">
                <a:latin typeface="Calibri"/>
                <a:cs typeface="Calibri"/>
              </a:rPr>
              <a:t>frequency </a:t>
            </a:r>
            <a:r>
              <a:rPr sz="3200" dirty="0">
                <a:latin typeface="Calibri"/>
                <a:cs typeface="Calibri"/>
              </a:rPr>
              <a:t>or  </a:t>
            </a:r>
            <a:r>
              <a:rPr sz="3200" spc="-5" dirty="0">
                <a:latin typeface="Calibri"/>
                <a:cs typeface="Calibri"/>
              </a:rPr>
              <a:t>amplitude </a:t>
            </a:r>
            <a:r>
              <a:rPr sz="3200" dirty="0">
                <a:latin typeface="Calibri"/>
                <a:cs typeface="Calibri"/>
              </a:rPr>
              <a:t>of </a:t>
            </a:r>
            <a:r>
              <a:rPr sz="3200" spc="-5" dirty="0">
                <a:latin typeface="Calibri"/>
                <a:cs typeface="Calibri"/>
              </a:rPr>
              <a:t>the </a:t>
            </a:r>
            <a:r>
              <a:rPr sz="3200" spc="-20" dirty="0">
                <a:latin typeface="Calibri"/>
                <a:cs typeface="Calibri"/>
              </a:rPr>
              <a:t>reference </a:t>
            </a:r>
            <a:r>
              <a:rPr sz="3200" spc="-10" dirty="0">
                <a:latin typeface="Calibri"/>
                <a:cs typeface="Calibri"/>
              </a:rPr>
              <a:t>carrier signal</a:t>
            </a:r>
            <a:r>
              <a:rPr sz="3200" spc="45" dirty="0">
                <a:latin typeface="Calibri"/>
                <a:cs typeface="Calibri"/>
              </a:rPr>
              <a:t> </a:t>
            </a:r>
            <a:r>
              <a:rPr sz="3200" spc="-20" dirty="0">
                <a:latin typeface="Calibri"/>
                <a:cs typeface="Calibri"/>
              </a:rPr>
              <a:t>appropriately.</a:t>
            </a:r>
            <a:endParaRPr sz="32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6443032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12891" y="461594"/>
            <a:ext cx="9465972" cy="697230"/>
          </a:xfrm>
          <a:prstGeom prst="rect">
            <a:avLst/>
          </a:prstGeom>
        </p:spPr>
        <p:txBody>
          <a:bodyPr vert="horz" wrap="square" lIns="0" tIns="13335" rIns="0" bIns="0" rtlCol="0" anchor="ctr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5"/>
              </a:spcBef>
            </a:pPr>
            <a:r>
              <a:rPr dirty="0">
                <a:latin typeface="+mn-lt"/>
              </a:rPr>
              <a:t>Bandpass </a:t>
            </a:r>
            <a:r>
              <a:rPr spc="-5" dirty="0">
                <a:latin typeface="+mn-lt"/>
              </a:rPr>
              <a:t>Modulation</a:t>
            </a:r>
            <a:r>
              <a:rPr spc="-65" dirty="0">
                <a:latin typeface="+mn-lt"/>
              </a:rPr>
              <a:t> </a:t>
            </a:r>
            <a:r>
              <a:rPr spc="-35" dirty="0">
                <a:latin typeface="+mn-lt"/>
              </a:rPr>
              <a:t>Techniques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403797" y="1510635"/>
            <a:ext cx="9350062" cy="4678845"/>
          </a:xfrm>
          <a:prstGeom prst="rect">
            <a:avLst/>
          </a:prstGeom>
        </p:spPr>
        <p:txBody>
          <a:bodyPr vert="horz" wrap="square" lIns="0" tIns="109855" rIns="0" bIns="0" rtlCol="0">
            <a:spAutoFit/>
          </a:bodyPr>
          <a:lstStyle/>
          <a:p>
            <a:pPr marL="381000" indent="-342900">
              <a:spcBef>
                <a:spcPts val="865"/>
              </a:spcBef>
              <a:buFont typeface="Arial"/>
              <a:buChar char="•"/>
              <a:tabLst>
                <a:tab pos="380365" algn="l"/>
                <a:tab pos="381000" algn="l"/>
              </a:tabLst>
            </a:pPr>
            <a:r>
              <a:rPr sz="3200" spc="-5" dirty="0">
                <a:latin typeface="Calibri"/>
                <a:cs typeface="Calibri"/>
              </a:rPr>
              <a:t>Amplitude Shift </a:t>
            </a:r>
            <a:r>
              <a:rPr sz="3200" spc="-15" dirty="0">
                <a:latin typeface="Calibri"/>
                <a:cs typeface="Calibri"/>
              </a:rPr>
              <a:t>Keying</a:t>
            </a:r>
            <a:r>
              <a:rPr sz="3200" spc="25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(ASK)</a:t>
            </a:r>
            <a:endParaRPr sz="3200" dirty="0">
              <a:latin typeface="Calibri"/>
              <a:cs typeface="Calibri"/>
            </a:endParaRPr>
          </a:p>
          <a:p>
            <a:pPr marL="381000" indent="-342900">
              <a:spcBef>
                <a:spcPts val="770"/>
              </a:spcBef>
              <a:buFont typeface="Arial"/>
              <a:buChar char="•"/>
              <a:tabLst>
                <a:tab pos="380365" algn="l"/>
                <a:tab pos="381000" algn="l"/>
              </a:tabLst>
            </a:pPr>
            <a:r>
              <a:rPr sz="3200" dirty="0">
                <a:latin typeface="Calibri"/>
                <a:cs typeface="Calibri"/>
              </a:rPr>
              <a:t>Phase </a:t>
            </a:r>
            <a:r>
              <a:rPr sz="3200" spc="-5" dirty="0">
                <a:latin typeface="Calibri"/>
                <a:cs typeface="Calibri"/>
              </a:rPr>
              <a:t>Shift </a:t>
            </a:r>
            <a:r>
              <a:rPr sz="3200" spc="-15" dirty="0">
                <a:latin typeface="Calibri"/>
                <a:cs typeface="Calibri"/>
              </a:rPr>
              <a:t>Keying</a:t>
            </a:r>
            <a:r>
              <a:rPr sz="3200" spc="-5" dirty="0">
                <a:latin typeface="Calibri"/>
                <a:cs typeface="Calibri"/>
              </a:rPr>
              <a:t> (PSK)</a:t>
            </a:r>
            <a:endParaRPr sz="3200" dirty="0">
              <a:latin typeface="Calibri"/>
              <a:cs typeface="Calibri"/>
            </a:endParaRPr>
          </a:p>
          <a:p>
            <a:pPr marL="381000" indent="-342900">
              <a:spcBef>
                <a:spcPts val="770"/>
              </a:spcBef>
              <a:buFont typeface="Arial"/>
              <a:buChar char="•"/>
              <a:tabLst>
                <a:tab pos="380365" algn="l"/>
                <a:tab pos="381000" algn="l"/>
              </a:tabLst>
            </a:pPr>
            <a:r>
              <a:rPr sz="3200" spc="-5" dirty="0">
                <a:latin typeface="Calibri"/>
                <a:cs typeface="Calibri"/>
              </a:rPr>
              <a:t>Frequency Shift </a:t>
            </a:r>
            <a:r>
              <a:rPr sz="3200" spc="-15" dirty="0">
                <a:latin typeface="Calibri"/>
                <a:cs typeface="Calibri"/>
              </a:rPr>
              <a:t>Keying</a:t>
            </a:r>
            <a:r>
              <a:rPr sz="3200" spc="-10" dirty="0">
                <a:latin typeface="Calibri"/>
                <a:cs typeface="Calibri"/>
              </a:rPr>
              <a:t> </a:t>
            </a:r>
            <a:r>
              <a:rPr sz="3200" spc="-15" dirty="0">
                <a:latin typeface="Calibri"/>
                <a:cs typeface="Calibri"/>
              </a:rPr>
              <a:t>(FSK)</a:t>
            </a:r>
            <a:endParaRPr sz="3200" dirty="0">
              <a:latin typeface="Calibri"/>
              <a:cs typeface="Calibri"/>
            </a:endParaRPr>
          </a:p>
          <a:p>
            <a:pPr marL="381000" indent="-342900">
              <a:spcBef>
                <a:spcPts val="770"/>
              </a:spcBef>
              <a:buFont typeface="Arial"/>
              <a:buChar char="•"/>
              <a:tabLst>
                <a:tab pos="380365" algn="l"/>
                <a:tab pos="381000" algn="l"/>
              </a:tabLst>
            </a:pPr>
            <a:r>
              <a:rPr sz="3200" spc="-10" dirty="0">
                <a:latin typeface="Calibri"/>
                <a:cs typeface="Calibri"/>
              </a:rPr>
              <a:t>Multilevel </a:t>
            </a:r>
            <a:r>
              <a:rPr sz="3200" spc="-5" dirty="0">
                <a:latin typeface="Calibri"/>
                <a:cs typeface="Calibri"/>
              </a:rPr>
              <a:t>Signaling </a:t>
            </a:r>
            <a:r>
              <a:rPr sz="3200" spc="15" dirty="0">
                <a:latin typeface="Calibri"/>
                <a:cs typeface="Calibri"/>
              </a:rPr>
              <a:t>(M</a:t>
            </a:r>
            <a:r>
              <a:rPr sz="3200" i="1" spc="22" baseline="-21164" dirty="0">
                <a:latin typeface="Calibri"/>
                <a:cs typeface="Calibri"/>
              </a:rPr>
              <a:t>ary</a:t>
            </a:r>
            <a:r>
              <a:rPr sz="3200" i="1" spc="82" baseline="-21164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Modulation)</a:t>
            </a:r>
            <a:endParaRPr sz="3200" dirty="0">
              <a:latin typeface="Calibri"/>
              <a:cs typeface="Calibri"/>
            </a:endParaRPr>
          </a:p>
          <a:p>
            <a:pPr marL="1181100" lvl="1" indent="-229235">
              <a:spcBef>
                <a:spcPts val="620"/>
              </a:spcBef>
              <a:buFont typeface="Arial"/>
              <a:buChar char="•"/>
              <a:tabLst>
                <a:tab pos="1181735" algn="l"/>
              </a:tabLst>
            </a:pPr>
            <a:r>
              <a:rPr sz="3200" spc="-5" dirty="0">
                <a:latin typeface="Calibri"/>
                <a:cs typeface="Calibri"/>
              </a:rPr>
              <a:t>M</a:t>
            </a:r>
            <a:r>
              <a:rPr sz="3200" i="1" spc="-7" baseline="-20833" dirty="0">
                <a:latin typeface="Calibri"/>
                <a:cs typeface="Calibri"/>
              </a:rPr>
              <a:t>ary </a:t>
            </a:r>
            <a:r>
              <a:rPr sz="3200" dirty="0">
                <a:latin typeface="Calibri"/>
                <a:cs typeface="Calibri"/>
              </a:rPr>
              <a:t>Amplitude</a:t>
            </a:r>
            <a:r>
              <a:rPr sz="3200" spc="-30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Modulation</a:t>
            </a:r>
            <a:endParaRPr sz="3200" dirty="0">
              <a:latin typeface="Calibri"/>
              <a:cs typeface="Calibri"/>
            </a:endParaRPr>
          </a:p>
          <a:p>
            <a:pPr marL="1181100" lvl="1" indent="-229235">
              <a:spcBef>
                <a:spcPts val="575"/>
              </a:spcBef>
              <a:buFont typeface="Arial"/>
              <a:buChar char="•"/>
              <a:tabLst>
                <a:tab pos="1181735" algn="l"/>
              </a:tabLst>
            </a:pPr>
            <a:r>
              <a:rPr sz="3200" spc="-5" dirty="0">
                <a:latin typeface="Calibri"/>
                <a:cs typeface="Calibri"/>
              </a:rPr>
              <a:t>M</a:t>
            </a:r>
            <a:r>
              <a:rPr sz="3200" i="1" spc="-7" baseline="-20833" dirty="0">
                <a:latin typeface="Calibri"/>
                <a:cs typeface="Calibri"/>
              </a:rPr>
              <a:t>ary </a:t>
            </a:r>
            <a:r>
              <a:rPr sz="3200" dirty="0">
                <a:latin typeface="Calibri"/>
                <a:cs typeface="Calibri"/>
              </a:rPr>
              <a:t>Phase </a:t>
            </a:r>
            <a:r>
              <a:rPr sz="3200" spc="-5" dirty="0">
                <a:latin typeface="Calibri"/>
                <a:cs typeface="Calibri"/>
              </a:rPr>
              <a:t>Shift </a:t>
            </a:r>
            <a:r>
              <a:rPr sz="3200" spc="-10" dirty="0">
                <a:latin typeface="Calibri"/>
                <a:cs typeface="Calibri"/>
              </a:rPr>
              <a:t>Keying </a:t>
            </a:r>
            <a:r>
              <a:rPr sz="3200" spc="-5" dirty="0">
                <a:latin typeface="Calibri"/>
                <a:cs typeface="Calibri"/>
              </a:rPr>
              <a:t>(M</a:t>
            </a:r>
            <a:r>
              <a:rPr sz="3200" i="1" spc="-7" baseline="-20833" dirty="0">
                <a:latin typeface="Calibri"/>
                <a:cs typeface="Calibri"/>
              </a:rPr>
              <a:t>ary</a:t>
            </a:r>
            <a:r>
              <a:rPr sz="3200" i="1" spc="-52" baseline="-20833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PSK)</a:t>
            </a:r>
          </a:p>
          <a:p>
            <a:pPr marL="1181100" lvl="1" indent="-229235">
              <a:spcBef>
                <a:spcPts val="575"/>
              </a:spcBef>
              <a:buFont typeface="Arial"/>
              <a:buChar char="•"/>
              <a:tabLst>
                <a:tab pos="1181735" algn="l"/>
              </a:tabLst>
            </a:pPr>
            <a:r>
              <a:rPr sz="3200" spc="-5" dirty="0">
                <a:latin typeface="Calibri"/>
                <a:cs typeface="Calibri"/>
              </a:rPr>
              <a:t>M</a:t>
            </a:r>
            <a:r>
              <a:rPr sz="3200" i="1" spc="-7" baseline="-20833" dirty="0">
                <a:latin typeface="Calibri"/>
                <a:cs typeface="Calibri"/>
              </a:rPr>
              <a:t>ary </a:t>
            </a:r>
            <a:r>
              <a:rPr sz="3200" spc="-5" dirty="0">
                <a:latin typeface="Calibri"/>
                <a:cs typeface="Calibri"/>
              </a:rPr>
              <a:t>Frequency Shift </a:t>
            </a:r>
            <a:r>
              <a:rPr sz="3200" spc="-10" dirty="0">
                <a:latin typeface="Calibri"/>
                <a:cs typeface="Calibri"/>
              </a:rPr>
              <a:t>Keying </a:t>
            </a:r>
            <a:r>
              <a:rPr sz="3200" dirty="0">
                <a:latin typeface="Calibri"/>
                <a:cs typeface="Calibri"/>
              </a:rPr>
              <a:t>(M</a:t>
            </a:r>
            <a:r>
              <a:rPr sz="3200" i="1" baseline="-20833" dirty="0">
                <a:latin typeface="Calibri"/>
                <a:cs typeface="Calibri"/>
              </a:rPr>
              <a:t>ary</a:t>
            </a:r>
            <a:r>
              <a:rPr sz="3200" i="1" spc="-60" baseline="-20833" dirty="0">
                <a:latin typeface="Calibri"/>
                <a:cs typeface="Calibri"/>
              </a:rPr>
              <a:t> </a:t>
            </a:r>
            <a:r>
              <a:rPr sz="3200" spc="-15" dirty="0">
                <a:latin typeface="Calibri"/>
                <a:cs typeface="Calibri"/>
              </a:rPr>
              <a:t>FSK)</a:t>
            </a:r>
            <a:endParaRPr sz="3200" dirty="0">
              <a:latin typeface="Calibri"/>
              <a:cs typeface="Calibri"/>
            </a:endParaRPr>
          </a:p>
          <a:p>
            <a:pPr marL="381000" indent="-342900">
              <a:spcBef>
                <a:spcPts val="730"/>
              </a:spcBef>
              <a:buFont typeface="Arial"/>
              <a:buChar char="•"/>
              <a:tabLst>
                <a:tab pos="380365" algn="l"/>
                <a:tab pos="381000" algn="l"/>
              </a:tabLst>
            </a:pPr>
            <a:r>
              <a:rPr sz="3200" spc="-15" dirty="0">
                <a:latin typeface="Calibri"/>
                <a:cs typeface="Calibri"/>
              </a:rPr>
              <a:t>Quadrature </a:t>
            </a:r>
            <a:r>
              <a:rPr sz="3200" spc="-5" dirty="0">
                <a:latin typeface="Calibri"/>
                <a:cs typeface="Calibri"/>
              </a:rPr>
              <a:t>Amplitude Modulation</a:t>
            </a:r>
            <a:r>
              <a:rPr sz="3200" spc="40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(QAM)</a:t>
            </a:r>
            <a:endParaRPr sz="32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6694752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63651" y="461594"/>
            <a:ext cx="7196883" cy="697230"/>
          </a:xfrm>
          <a:prstGeom prst="rect">
            <a:avLst/>
          </a:prstGeom>
        </p:spPr>
        <p:txBody>
          <a:bodyPr vert="horz" wrap="square" lIns="0" tIns="13335" rIns="0" bIns="0" rtlCol="0" anchor="ctr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5"/>
              </a:spcBef>
            </a:pPr>
            <a:r>
              <a:rPr dirty="0">
                <a:latin typeface="+mn-lt"/>
              </a:rPr>
              <a:t>Amplitude </a:t>
            </a:r>
            <a:r>
              <a:rPr spc="-5" dirty="0">
                <a:latin typeface="+mn-lt"/>
              </a:rPr>
              <a:t>Shift </a:t>
            </a:r>
            <a:r>
              <a:rPr spc="-20" dirty="0">
                <a:latin typeface="+mn-lt"/>
              </a:rPr>
              <a:t>Keying</a:t>
            </a:r>
            <a:r>
              <a:rPr spc="-10" dirty="0">
                <a:latin typeface="+mn-lt"/>
              </a:rPr>
              <a:t> (ASK)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78795" y="1607565"/>
            <a:ext cx="9968248" cy="10020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 algn="just">
              <a:spcBef>
                <a:spcPts val="10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Calibri"/>
                <a:cs typeface="Calibri"/>
              </a:rPr>
              <a:t>In ASK the </a:t>
            </a:r>
            <a:r>
              <a:rPr sz="3200" spc="-5" dirty="0">
                <a:latin typeface="Calibri"/>
                <a:cs typeface="Calibri"/>
              </a:rPr>
              <a:t>binary </a:t>
            </a:r>
            <a:r>
              <a:rPr sz="3200" spc="-20" dirty="0">
                <a:latin typeface="Calibri"/>
                <a:cs typeface="Calibri"/>
              </a:rPr>
              <a:t>data </a:t>
            </a:r>
            <a:r>
              <a:rPr sz="3200" spc="-10" dirty="0">
                <a:latin typeface="Calibri"/>
                <a:cs typeface="Calibri"/>
              </a:rPr>
              <a:t>modulates </a:t>
            </a:r>
            <a:r>
              <a:rPr sz="3200" dirty="0">
                <a:latin typeface="Calibri"/>
                <a:cs typeface="Calibri"/>
              </a:rPr>
              <a:t>the  </a:t>
            </a:r>
            <a:r>
              <a:rPr sz="3200" spc="-5" dirty="0">
                <a:latin typeface="Calibri"/>
                <a:cs typeface="Calibri"/>
              </a:rPr>
              <a:t>amplitude </a:t>
            </a:r>
            <a:r>
              <a:rPr sz="3200" dirty="0">
                <a:latin typeface="Calibri"/>
                <a:cs typeface="Calibri"/>
              </a:rPr>
              <a:t>of </a:t>
            </a:r>
            <a:r>
              <a:rPr sz="3200" spc="-10" dirty="0">
                <a:latin typeface="Calibri"/>
                <a:cs typeface="Calibri"/>
              </a:rPr>
              <a:t>the </a:t>
            </a:r>
            <a:r>
              <a:rPr sz="3200" spc="-5" dirty="0">
                <a:latin typeface="Calibri"/>
                <a:cs typeface="Calibri"/>
              </a:rPr>
              <a:t>carrier</a:t>
            </a:r>
            <a:r>
              <a:rPr sz="3200" spc="-15" dirty="0">
                <a:latin typeface="Calibri"/>
                <a:cs typeface="Calibri"/>
              </a:rPr>
              <a:t> </a:t>
            </a:r>
            <a:r>
              <a:rPr sz="3200" dirty="0" smtClean="0">
                <a:latin typeface="Calibri"/>
                <a:cs typeface="Calibri"/>
              </a:rPr>
              <a:t>signal</a:t>
            </a:r>
            <a:r>
              <a:rPr lang="en-US" sz="3200" dirty="0" smtClean="0">
                <a:latin typeface="Calibri"/>
                <a:cs typeface="Calibri"/>
              </a:rPr>
              <a:t>.</a:t>
            </a:r>
            <a:endParaRPr sz="3200" dirty="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746782" y="2963192"/>
            <a:ext cx="6623890" cy="107155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721630" y="4388342"/>
            <a:ext cx="4674193" cy="205670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7986851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32340" y="461594"/>
            <a:ext cx="5997463" cy="697230"/>
          </a:xfrm>
          <a:prstGeom prst="rect">
            <a:avLst/>
          </a:prstGeom>
        </p:spPr>
        <p:txBody>
          <a:bodyPr vert="horz" wrap="square" lIns="0" tIns="13335" rIns="0" bIns="0" rtlCol="0" anchor="ctr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5"/>
              </a:spcBef>
            </a:pPr>
            <a:r>
              <a:rPr spc="5" dirty="0">
                <a:latin typeface="+mn-lt"/>
              </a:rPr>
              <a:t>Phase </a:t>
            </a:r>
            <a:r>
              <a:rPr spc="-5" dirty="0">
                <a:latin typeface="+mn-lt"/>
              </a:rPr>
              <a:t>Shift </a:t>
            </a:r>
            <a:r>
              <a:rPr spc="-15" dirty="0">
                <a:latin typeface="+mn-lt"/>
              </a:rPr>
              <a:t>Keying</a:t>
            </a:r>
            <a:r>
              <a:rPr spc="-85" dirty="0">
                <a:latin typeface="+mn-lt"/>
              </a:rPr>
              <a:t> </a:t>
            </a:r>
            <a:r>
              <a:rPr spc="-5" dirty="0">
                <a:latin typeface="+mn-lt"/>
              </a:rPr>
              <a:t>(PSK)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584101" y="1607565"/>
            <a:ext cx="9131122" cy="10020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 algn="just">
              <a:spcBef>
                <a:spcPts val="10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Calibri"/>
                <a:cs typeface="Calibri"/>
              </a:rPr>
              <a:t>In PSK </a:t>
            </a:r>
            <a:r>
              <a:rPr sz="3200" spc="-5" dirty="0">
                <a:latin typeface="Calibri"/>
                <a:cs typeface="Calibri"/>
              </a:rPr>
              <a:t>the binary </a:t>
            </a:r>
            <a:r>
              <a:rPr sz="3200" spc="-20" dirty="0">
                <a:latin typeface="Calibri"/>
                <a:cs typeface="Calibri"/>
              </a:rPr>
              <a:t>data </a:t>
            </a:r>
            <a:r>
              <a:rPr sz="3200" spc="-10" dirty="0">
                <a:latin typeface="Calibri"/>
                <a:cs typeface="Calibri"/>
              </a:rPr>
              <a:t>modulates </a:t>
            </a:r>
            <a:r>
              <a:rPr sz="3200" dirty="0">
                <a:latin typeface="Calibri"/>
                <a:cs typeface="Calibri"/>
              </a:rPr>
              <a:t>the </a:t>
            </a:r>
            <a:r>
              <a:rPr sz="3200" spc="-5" dirty="0">
                <a:latin typeface="Calibri"/>
                <a:cs typeface="Calibri"/>
              </a:rPr>
              <a:t>phase of  </a:t>
            </a:r>
            <a:r>
              <a:rPr sz="3200" dirty="0">
                <a:latin typeface="Calibri"/>
                <a:cs typeface="Calibri"/>
              </a:rPr>
              <a:t>the </a:t>
            </a:r>
            <a:r>
              <a:rPr sz="3200" spc="-5" dirty="0">
                <a:latin typeface="Calibri"/>
                <a:cs typeface="Calibri"/>
              </a:rPr>
              <a:t>carrier</a:t>
            </a:r>
            <a:r>
              <a:rPr sz="3200" spc="-35" dirty="0">
                <a:latin typeface="Calibri"/>
                <a:cs typeface="Calibri"/>
              </a:rPr>
              <a:t> </a:t>
            </a:r>
            <a:r>
              <a:rPr sz="3200" dirty="0" smtClean="0">
                <a:latin typeface="Calibri"/>
                <a:cs typeface="Calibri"/>
              </a:rPr>
              <a:t>signal</a:t>
            </a:r>
            <a:r>
              <a:rPr lang="en-US" sz="3200" dirty="0" smtClean="0">
                <a:latin typeface="Calibri"/>
                <a:cs typeface="Calibri"/>
              </a:rPr>
              <a:t>.</a:t>
            </a:r>
            <a:endParaRPr sz="3200" dirty="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832340" y="3058336"/>
            <a:ext cx="6408218" cy="96145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278370" y="4275202"/>
            <a:ext cx="5550089" cy="254424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55062708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43955" y="461594"/>
            <a:ext cx="6977845" cy="697230"/>
          </a:xfrm>
          <a:prstGeom prst="rect">
            <a:avLst/>
          </a:prstGeom>
        </p:spPr>
        <p:txBody>
          <a:bodyPr vert="horz" wrap="square" lIns="0" tIns="13335" rIns="0" bIns="0" rtlCol="0" anchor="ctr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+mn-lt"/>
              </a:rPr>
              <a:t>Frequency Shift </a:t>
            </a:r>
            <a:r>
              <a:rPr spc="-15" dirty="0">
                <a:latin typeface="+mn-lt"/>
              </a:rPr>
              <a:t>Keying</a:t>
            </a:r>
            <a:r>
              <a:rPr spc="-80" dirty="0">
                <a:latin typeface="+mn-lt"/>
              </a:rPr>
              <a:t> </a:t>
            </a:r>
            <a:r>
              <a:rPr spc="-15" dirty="0">
                <a:latin typeface="+mn-lt"/>
              </a:rPr>
              <a:t>(FSK)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725769" y="1607565"/>
            <a:ext cx="9015211" cy="10020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 algn="just">
              <a:spcBef>
                <a:spcPts val="10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Calibri"/>
                <a:cs typeface="Calibri"/>
              </a:rPr>
              <a:t>In </a:t>
            </a:r>
            <a:r>
              <a:rPr sz="3200" spc="-15" dirty="0">
                <a:latin typeface="Calibri"/>
                <a:cs typeface="Calibri"/>
              </a:rPr>
              <a:t>FSK </a:t>
            </a:r>
            <a:r>
              <a:rPr sz="3200" dirty="0">
                <a:latin typeface="Calibri"/>
                <a:cs typeface="Calibri"/>
              </a:rPr>
              <a:t>the </a:t>
            </a:r>
            <a:r>
              <a:rPr sz="3200" spc="-5" dirty="0">
                <a:latin typeface="Calibri"/>
                <a:cs typeface="Calibri"/>
              </a:rPr>
              <a:t>binary </a:t>
            </a:r>
            <a:r>
              <a:rPr sz="3200" spc="-20" dirty="0">
                <a:latin typeface="Calibri"/>
                <a:cs typeface="Calibri"/>
              </a:rPr>
              <a:t>data </a:t>
            </a:r>
            <a:r>
              <a:rPr sz="3200" spc="-10" dirty="0">
                <a:latin typeface="Calibri"/>
                <a:cs typeface="Calibri"/>
              </a:rPr>
              <a:t>modulates </a:t>
            </a:r>
            <a:r>
              <a:rPr sz="3200" dirty="0">
                <a:latin typeface="Calibri"/>
                <a:cs typeface="Calibri"/>
              </a:rPr>
              <a:t>the  </a:t>
            </a:r>
            <a:r>
              <a:rPr sz="3200" spc="-5" dirty="0">
                <a:latin typeface="Calibri"/>
                <a:cs typeface="Calibri"/>
              </a:rPr>
              <a:t>frequency </a:t>
            </a:r>
            <a:r>
              <a:rPr sz="3200" dirty="0">
                <a:latin typeface="Calibri"/>
                <a:cs typeface="Calibri"/>
              </a:rPr>
              <a:t>of </a:t>
            </a:r>
            <a:r>
              <a:rPr sz="3200" spc="-10" dirty="0">
                <a:latin typeface="Calibri"/>
                <a:cs typeface="Calibri"/>
              </a:rPr>
              <a:t>the </a:t>
            </a:r>
            <a:r>
              <a:rPr sz="3200" spc="-5" dirty="0">
                <a:latin typeface="Calibri"/>
                <a:cs typeface="Calibri"/>
              </a:rPr>
              <a:t>carrier</a:t>
            </a:r>
            <a:r>
              <a:rPr sz="3200" spc="-50" dirty="0">
                <a:latin typeface="Calibri"/>
                <a:cs typeface="Calibri"/>
              </a:rPr>
              <a:t> </a:t>
            </a:r>
            <a:r>
              <a:rPr sz="3200" dirty="0" smtClean="0">
                <a:latin typeface="Calibri"/>
                <a:cs typeface="Calibri"/>
              </a:rPr>
              <a:t>signal</a:t>
            </a:r>
            <a:r>
              <a:rPr lang="en-US" sz="3200" dirty="0" smtClean="0">
                <a:latin typeface="Calibri"/>
                <a:cs typeface="Calibri"/>
              </a:rPr>
              <a:t>.</a:t>
            </a:r>
            <a:endParaRPr sz="3200" dirty="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3090231" y="2816491"/>
            <a:ext cx="6017888" cy="109343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200400" y="4116823"/>
            <a:ext cx="5797550" cy="259073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26267588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245476" y="2390776"/>
            <a:ext cx="4555499" cy="281228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9439648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521" y="976621"/>
            <a:ext cx="9852338" cy="5152050"/>
          </a:xfrm>
          <a:prstGeom prst="rect">
            <a:avLst/>
          </a:prstGeom>
        </p:spPr>
        <p:txBody>
          <a:bodyPr vert="horz" wrap="square" lIns="0" tIns="113664" rIns="0" bIns="0" rtlCol="0">
            <a:spAutoFit/>
          </a:bodyPr>
          <a:lstStyle/>
          <a:p>
            <a:pPr marL="355600" indent="-342900" algn="just">
              <a:spcBef>
                <a:spcPts val="894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15" dirty="0">
                <a:latin typeface="Calibri"/>
                <a:cs typeface="Calibri"/>
              </a:rPr>
              <a:t>Information</a:t>
            </a:r>
            <a:r>
              <a:rPr sz="3200" spc="2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Source</a:t>
            </a:r>
            <a:endParaRPr sz="3200" dirty="0">
              <a:latin typeface="Calibri"/>
              <a:cs typeface="Calibri"/>
            </a:endParaRPr>
          </a:p>
          <a:p>
            <a:pPr marL="756285" lvl="1" indent="-287020" algn="just">
              <a:spcBef>
                <a:spcPts val="690"/>
              </a:spcBef>
              <a:buFont typeface="Arial"/>
              <a:buChar char="–"/>
              <a:tabLst>
                <a:tab pos="756920" algn="l"/>
              </a:tabLst>
            </a:pPr>
            <a:r>
              <a:rPr sz="2800" spc="-5" dirty="0">
                <a:latin typeface="Calibri"/>
                <a:cs typeface="Calibri"/>
              </a:rPr>
              <a:t>The </a:t>
            </a:r>
            <a:r>
              <a:rPr sz="2800" spc="-15" dirty="0">
                <a:latin typeface="Calibri"/>
                <a:cs typeface="Calibri"/>
              </a:rPr>
              <a:t>source </a:t>
            </a:r>
            <a:r>
              <a:rPr sz="2800" spc="-5" dirty="0">
                <a:latin typeface="Calibri"/>
                <a:cs typeface="Calibri"/>
              </a:rPr>
              <a:t>of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data</a:t>
            </a:r>
            <a:endParaRPr sz="2800" dirty="0">
              <a:latin typeface="Calibri"/>
              <a:cs typeface="Calibri"/>
            </a:endParaRPr>
          </a:p>
          <a:p>
            <a:pPr marL="1155700" marR="129539" lvl="2" indent="-228600" algn="just">
              <a:spcBef>
                <a:spcPts val="605"/>
              </a:spcBef>
              <a:buFont typeface="Arial"/>
              <a:buChar char="•"/>
              <a:tabLst>
                <a:tab pos="1156335" algn="l"/>
              </a:tabLst>
            </a:pPr>
            <a:r>
              <a:rPr sz="2800" spc="-15" dirty="0">
                <a:latin typeface="Calibri"/>
                <a:cs typeface="Calibri"/>
              </a:rPr>
              <a:t>Data </a:t>
            </a:r>
            <a:r>
              <a:rPr sz="2800" spc="-10" dirty="0">
                <a:latin typeface="Calibri"/>
                <a:cs typeface="Calibri"/>
              </a:rPr>
              <a:t>could </a:t>
            </a:r>
            <a:r>
              <a:rPr sz="2800" spc="-5" dirty="0">
                <a:latin typeface="Calibri"/>
                <a:cs typeface="Calibri"/>
              </a:rPr>
              <a:t>be: human </a:t>
            </a:r>
            <a:r>
              <a:rPr sz="2800" spc="-10" dirty="0">
                <a:latin typeface="Calibri"/>
                <a:cs typeface="Calibri"/>
              </a:rPr>
              <a:t>voice, </a:t>
            </a:r>
            <a:r>
              <a:rPr sz="2800" spc="-25" dirty="0" smtClean="0">
                <a:latin typeface="Calibri"/>
                <a:cs typeface="Calibri"/>
              </a:rPr>
              <a:t>  </a:t>
            </a:r>
            <a:r>
              <a:rPr sz="2800" dirty="0">
                <a:latin typeface="Calibri"/>
                <a:cs typeface="Calibri"/>
              </a:rPr>
              <a:t>video</a:t>
            </a:r>
            <a:r>
              <a:rPr sz="2800" spc="-1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etc..</a:t>
            </a:r>
            <a:endParaRPr sz="2800" dirty="0">
              <a:latin typeface="Calibri"/>
              <a:cs typeface="Calibri"/>
            </a:endParaRPr>
          </a:p>
          <a:p>
            <a:pPr marL="756285" lvl="1" indent="-287020" algn="just">
              <a:spcBef>
                <a:spcPts val="645"/>
              </a:spcBef>
              <a:buFont typeface="Arial"/>
              <a:buChar char="–"/>
              <a:tabLst>
                <a:tab pos="756920" algn="l"/>
              </a:tabLst>
            </a:pPr>
            <a:r>
              <a:rPr sz="2800" spc="-20" dirty="0">
                <a:latin typeface="Calibri"/>
                <a:cs typeface="Calibri"/>
              </a:rPr>
              <a:t>Data</a:t>
            </a:r>
            <a:r>
              <a:rPr sz="2800" spc="-10" dirty="0">
                <a:latin typeface="Calibri"/>
                <a:cs typeface="Calibri"/>
              </a:rPr>
              <a:t> types:</a:t>
            </a:r>
            <a:endParaRPr sz="2800" dirty="0">
              <a:latin typeface="Calibri"/>
              <a:cs typeface="Calibri"/>
            </a:endParaRPr>
          </a:p>
          <a:p>
            <a:pPr marL="1155700" lvl="2" indent="-229235" algn="just">
              <a:spcBef>
                <a:spcPts val="605"/>
              </a:spcBef>
              <a:buFont typeface="Arial"/>
              <a:buChar char="•"/>
              <a:tabLst>
                <a:tab pos="1156335" algn="l"/>
              </a:tabLst>
            </a:pPr>
            <a:r>
              <a:rPr sz="2800" spc="-10" dirty="0" smtClean="0">
                <a:latin typeface="Calibri"/>
                <a:cs typeface="Calibri"/>
              </a:rPr>
              <a:t>Discrete</a:t>
            </a:r>
            <a:r>
              <a:rPr lang="en-US" sz="2800" spc="-10" dirty="0" smtClean="0">
                <a:latin typeface="Calibri"/>
                <a:cs typeface="Calibri"/>
              </a:rPr>
              <a:t>/Digital</a:t>
            </a:r>
            <a:r>
              <a:rPr sz="2800" spc="-10" dirty="0" smtClean="0">
                <a:latin typeface="Calibri"/>
                <a:cs typeface="Calibri"/>
              </a:rPr>
              <a:t>: </a:t>
            </a:r>
            <a:r>
              <a:rPr sz="2800" spc="-10" dirty="0">
                <a:latin typeface="Calibri"/>
                <a:cs typeface="Calibri"/>
              </a:rPr>
              <a:t>Finite </a:t>
            </a:r>
            <a:r>
              <a:rPr sz="2800" spc="-5" dirty="0">
                <a:latin typeface="Calibri"/>
                <a:cs typeface="Calibri"/>
              </a:rPr>
              <a:t>set of </a:t>
            </a:r>
            <a:r>
              <a:rPr lang="en-US" sz="2800" spc="-10" dirty="0" smtClean="0">
                <a:latin typeface="Calibri"/>
                <a:cs typeface="Calibri"/>
              </a:rPr>
              <a:t>value</a:t>
            </a:r>
            <a:r>
              <a:rPr sz="2800" spc="-10" dirty="0" smtClean="0">
                <a:latin typeface="Calibri"/>
                <a:cs typeface="Calibri"/>
              </a:rPr>
              <a:t>s</a:t>
            </a:r>
            <a:endParaRPr sz="2800" dirty="0">
              <a:latin typeface="Calibri"/>
              <a:cs typeface="Calibri"/>
            </a:endParaRPr>
          </a:p>
          <a:p>
            <a:pPr marL="1155700" lvl="2" indent="-229235" algn="just">
              <a:spcBef>
                <a:spcPts val="575"/>
              </a:spcBef>
              <a:buFont typeface="Arial"/>
              <a:buChar char="•"/>
              <a:tabLst>
                <a:tab pos="1156335" algn="l"/>
              </a:tabLst>
            </a:pPr>
            <a:r>
              <a:rPr sz="2800" spc="-5" dirty="0" smtClean="0">
                <a:latin typeface="Calibri"/>
                <a:cs typeface="Calibri"/>
              </a:rPr>
              <a:t>Continuous</a:t>
            </a:r>
            <a:r>
              <a:rPr lang="en-US" sz="2800" spc="-5" dirty="0" smtClean="0">
                <a:latin typeface="Calibri"/>
                <a:cs typeface="Calibri"/>
              </a:rPr>
              <a:t>/Analog</a:t>
            </a:r>
            <a:r>
              <a:rPr sz="2800" spc="-5" dirty="0" smtClean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: </a:t>
            </a:r>
            <a:r>
              <a:rPr sz="2800" spc="-10" dirty="0">
                <a:latin typeface="Calibri"/>
                <a:cs typeface="Calibri"/>
              </a:rPr>
              <a:t>Infinite </a:t>
            </a:r>
            <a:r>
              <a:rPr sz="2800" spc="-5" dirty="0">
                <a:latin typeface="Calibri"/>
                <a:cs typeface="Calibri"/>
              </a:rPr>
              <a:t>set of </a:t>
            </a:r>
            <a:r>
              <a:rPr lang="en-US" sz="2800" spc="-10" dirty="0" smtClean="0">
                <a:latin typeface="Calibri"/>
                <a:cs typeface="Calibri"/>
              </a:rPr>
              <a:t>valu</a:t>
            </a:r>
            <a:r>
              <a:rPr sz="2800" spc="-10" dirty="0" smtClean="0">
                <a:latin typeface="Calibri"/>
                <a:cs typeface="Calibri"/>
              </a:rPr>
              <a:t>es</a:t>
            </a:r>
            <a:r>
              <a:rPr sz="2800" spc="-80" dirty="0" smtClean="0">
                <a:latin typeface="Calibri"/>
                <a:cs typeface="Calibri"/>
              </a:rPr>
              <a:t> </a:t>
            </a:r>
            <a:endParaRPr sz="2800" dirty="0">
              <a:latin typeface="Calibri"/>
              <a:cs typeface="Calibri"/>
            </a:endParaRPr>
          </a:p>
          <a:p>
            <a:pPr marL="355600" indent="-342900" algn="just">
              <a:spcBef>
                <a:spcPts val="72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spc="-35" dirty="0">
                <a:latin typeface="Calibri"/>
                <a:cs typeface="Calibri"/>
              </a:rPr>
              <a:t>Transmitter</a:t>
            </a:r>
            <a:endParaRPr sz="2800" dirty="0">
              <a:latin typeface="Calibri"/>
              <a:cs typeface="Calibri"/>
            </a:endParaRPr>
          </a:p>
          <a:p>
            <a:pPr marL="756285" marR="5080" lvl="1" indent="-287020" algn="just">
              <a:spcBef>
                <a:spcPts val="690"/>
              </a:spcBef>
              <a:buFont typeface="Arial"/>
              <a:buChar char="–"/>
              <a:tabLst>
                <a:tab pos="756920" algn="l"/>
              </a:tabLst>
            </a:pPr>
            <a:r>
              <a:rPr sz="2800" spc="-15" dirty="0">
                <a:latin typeface="Calibri"/>
                <a:cs typeface="Calibri"/>
              </a:rPr>
              <a:t>Converts </a:t>
            </a:r>
            <a:r>
              <a:rPr sz="2800" spc="-5" dirty="0">
                <a:latin typeface="Calibri"/>
                <a:cs typeface="Calibri"/>
              </a:rPr>
              <a:t>the </a:t>
            </a:r>
            <a:r>
              <a:rPr sz="2800" spc="-15" dirty="0">
                <a:latin typeface="Calibri"/>
                <a:cs typeface="Calibri"/>
              </a:rPr>
              <a:t>source </a:t>
            </a:r>
            <a:r>
              <a:rPr sz="2800" spc="-20" dirty="0">
                <a:latin typeface="Calibri"/>
                <a:cs typeface="Calibri"/>
              </a:rPr>
              <a:t>data into </a:t>
            </a:r>
            <a:r>
              <a:rPr sz="2800" spc="-5" dirty="0">
                <a:latin typeface="Calibri"/>
                <a:cs typeface="Calibri"/>
              </a:rPr>
              <a:t>a </a:t>
            </a:r>
            <a:r>
              <a:rPr sz="2800" spc="-10" dirty="0">
                <a:latin typeface="Calibri"/>
                <a:cs typeface="Calibri"/>
              </a:rPr>
              <a:t>suitable </a:t>
            </a:r>
            <a:r>
              <a:rPr sz="2800" spc="-25" dirty="0">
                <a:latin typeface="Calibri"/>
                <a:cs typeface="Calibri"/>
              </a:rPr>
              <a:t>form </a:t>
            </a:r>
            <a:r>
              <a:rPr sz="2800" spc="-30" dirty="0">
                <a:latin typeface="Calibri"/>
                <a:cs typeface="Calibri"/>
              </a:rPr>
              <a:t>for  </a:t>
            </a:r>
            <a:r>
              <a:rPr sz="2800" spc="-15" dirty="0">
                <a:latin typeface="Calibri"/>
                <a:cs typeface="Calibri"/>
              </a:rPr>
              <a:t>transmission through </a:t>
            </a:r>
            <a:r>
              <a:rPr sz="2800" spc="-10" dirty="0">
                <a:latin typeface="Calibri"/>
                <a:cs typeface="Calibri"/>
              </a:rPr>
              <a:t>signal</a:t>
            </a:r>
            <a:r>
              <a:rPr sz="2800" spc="9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processing</a:t>
            </a:r>
            <a:endParaRPr sz="2800" dirty="0">
              <a:latin typeface="Calibri"/>
              <a:cs typeface="Calibri"/>
            </a:endParaRPr>
          </a:p>
          <a:p>
            <a:pPr marL="756285" lvl="1" indent="-287020" algn="just">
              <a:spcBef>
                <a:spcPts val="670"/>
              </a:spcBef>
              <a:buFont typeface="Arial"/>
              <a:buChar char="–"/>
              <a:tabLst>
                <a:tab pos="756920" algn="l"/>
              </a:tabLst>
            </a:pPr>
            <a:r>
              <a:rPr sz="2800" spc="-20" dirty="0">
                <a:latin typeface="Calibri"/>
                <a:cs typeface="Calibri"/>
              </a:rPr>
              <a:t>Data </a:t>
            </a:r>
            <a:r>
              <a:rPr sz="2800" spc="-25" dirty="0">
                <a:latin typeface="Calibri"/>
                <a:cs typeface="Calibri"/>
              </a:rPr>
              <a:t>form </a:t>
            </a:r>
            <a:r>
              <a:rPr sz="2800" spc="-10" dirty="0">
                <a:latin typeface="Calibri"/>
                <a:cs typeface="Calibri"/>
              </a:rPr>
              <a:t>depends </a:t>
            </a:r>
            <a:r>
              <a:rPr sz="2800" spc="-5" dirty="0">
                <a:latin typeface="Calibri"/>
                <a:cs typeface="Calibri"/>
              </a:rPr>
              <a:t>on the</a:t>
            </a:r>
            <a:r>
              <a:rPr sz="2800" spc="9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channel</a:t>
            </a:r>
            <a:endParaRPr sz="28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155246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17431" y="976709"/>
            <a:ext cx="9723549" cy="4483534"/>
          </a:xfrm>
          <a:prstGeom prst="rect">
            <a:avLst/>
          </a:prstGeom>
        </p:spPr>
        <p:txBody>
          <a:bodyPr vert="horz" wrap="square" lIns="0" tIns="64769" rIns="0" bIns="0" rtlCol="0">
            <a:spAutoFit/>
          </a:bodyPr>
          <a:lstStyle/>
          <a:p>
            <a:pPr marL="381000" indent="-342900">
              <a:spcBef>
                <a:spcPts val="509"/>
              </a:spcBef>
              <a:buFont typeface="Arial"/>
              <a:buChar char="•"/>
              <a:tabLst>
                <a:tab pos="380365" algn="l"/>
                <a:tab pos="381000" algn="l"/>
              </a:tabLst>
            </a:pPr>
            <a:r>
              <a:rPr sz="3200" spc="-5" dirty="0">
                <a:latin typeface="Calibri"/>
                <a:cs typeface="Calibri"/>
              </a:rPr>
              <a:t>Channel:</a:t>
            </a:r>
            <a:endParaRPr sz="3200" dirty="0">
              <a:latin typeface="Calibri"/>
              <a:cs typeface="Calibri"/>
            </a:endParaRPr>
          </a:p>
          <a:p>
            <a:pPr marL="781685" lvl="1" indent="-287020" algn="just">
              <a:spcBef>
                <a:spcPts val="355"/>
              </a:spcBef>
              <a:buFont typeface="Arial"/>
              <a:buChar char="–"/>
              <a:tabLst>
                <a:tab pos="782320" algn="l"/>
              </a:tabLst>
            </a:pPr>
            <a:r>
              <a:rPr sz="2800" spc="-5" dirty="0">
                <a:latin typeface="Calibri"/>
                <a:cs typeface="Calibri"/>
              </a:rPr>
              <a:t>The </a:t>
            </a:r>
            <a:r>
              <a:rPr sz="2800" spc="-20" dirty="0">
                <a:latin typeface="Calibri"/>
                <a:cs typeface="Calibri"/>
              </a:rPr>
              <a:t>physical </a:t>
            </a:r>
            <a:r>
              <a:rPr sz="2800" spc="-10" dirty="0">
                <a:latin typeface="Calibri"/>
                <a:cs typeface="Calibri"/>
              </a:rPr>
              <a:t>medium used </a:t>
            </a:r>
            <a:r>
              <a:rPr sz="2800" spc="-20" dirty="0">
                <a:latin typeface="Calibri"/>
                <a:cs typeface="Calibri"/>
              </a:rPr>
              <a:t>to </a:t>
            </a:r>
            <a:r>
              <a:rPr sz="2800" spc="-5" dirty="0">
                <a:latin typeface="Calibri"/>
                <a:cs typeface="Calibri"/>
              </a:rPr>
              <a:t>send the</a:t>
            </a:r>
            <a:r>
              <a:rPr sz="2800" spc="125" dirty="0">
                <a:latin typeface="Calibri"/>
                <a:cs typeface="Calibri"/>
              </a:rPr>
              <a:t> </a:t>
            </a:r>
            <a:r>
              <a:rPr sz="2800" spc="-10" dirty="0" smtClean="0">
                <a:latin typeface="Calibri"/>
                <a:cs typeface="Calibri"/>
              </a:rPr>
              <a:t>signal</a:t>
            </a:r>
            <a:r>
              <a:rPr lang="en-US" sz="2800" spc="-10" dirty="0" smtClean="0">
                <a:latin typeface="Calibri"/>
                <a:cs typeface="Calibri"/>
              </a:rPr>
              <a:t> </a:t>
            </a:r>
            <a:r>
              <a:rPr lang="en-US" sz="2800" spc="-15" dirty="0">
                <a:cs typeface="Calibri"/>
              </a:rPr>
              <a:t>where </a:t>
            </a:r>
            <a:r>
              <a:rPr lang="en-US" sz="2800" spc="-5" dirty="0">
                <a:cs typeface="Calibri"/>
              </a:rPr>
              <a:t>the </a:t>
            </a:r>
            <a:r>
              <a:rPr lang="en-US" sz="2800" spc="-10" dirty="0">
                <a:cs typeface="Calibri"/>
              </a:rPr>
              <a:t>signal </a:t>
            </a:r>
            <a:r>
              <a:rPr lang="en-US" sz="2800" spc="-20" dirty="0">
                <a:cs typeface="Calibri"/>
              </a:rPr>
              <a:t>propagates </a:t>
            </a:r>
            <a:r>
              <a:rPr lang="en-US" sz="2800" spc="-5" dirty="0">
                <a:cs typeface="Calibri"/>
              </a:rPr>
              <a:t>till  </a:t>
            </a:r>
            <a:r>
              <a:rPr lang="en-US" sz="2800" spc="-10" dirty="0">
                <a:cs typeface="Calibri"/>
              </a:rPr>
              <a:t>arriving </a:t>
            </a:r>
            <a:r>
              <a:rPr lang="en-US" sz="2800" spc="-15" dirty="0">
                <a:cs typeface="Calibri"/>
              </a:rPr>
              <a:t>to </a:t>
            </a:r>
            <a:r>
              <a:rPr lang="en-US" sz="2800" spc="-5" dirty="0" smtClean="0">
                <a:cs typeface="Calibri"/>
              </a:rPr>
              <a:t>the</a:t>
            </a:r>
            <a:r>
              <a:rPr lang="en-US" sz="2800" spc="20" dirty="0" smtClean="0">
                <a:cs typeface="Calibri"/>
              </a:rPr>
              <a:t> destination.</a:t>
            </a:r>
            <a:endParaRPr sz="2800" dirty="0">
              <a:latin typeface="Calibri"/>
              <a:cs typeface="Calibri"/>
            </a:endParaRPr>
          </a:p>
          <a:p>
            <a:pPr marL="781685" lvl="1" indent="-287020" algn="just">
              <a:spcBef>
                <a:spcPts val="295"/>
              </a:spcBef>
              <a:buFont typeface="Arial"/>
              <a:buChar char="–"/>
              <a:tabLst>
                <a:tab pos="782320" algn="l"/>
              </a:tabLst>
            </a:pPr>
            <a:r>
              <a:rPr sz="2800" spc="-20" dirty="0" smtClean="0">
                <a:latin typeface="Calibri"/>
                <a:cs typeface="Calibri"/>
              </a:rPr>
              <a:t>Physical </a:t>
            </a:r>
            <a:r>
              <a:rPr sz="2800" spc="-10" dirty="0" smtClean="0">
                <a:latin typeface="Calibri"/>
                <a:cs typeface="Calibri"/>
              </a:rPr>
              <a:t>Medi</a:t>
            </a:r>
            <a:r>
              <a:rPr lang="en-US" sz="2800" spc="-10" dirty="0" smtClean="0">
                <a:latin typeface="Calibri"/>
                <a:cs typeface="Calibri"/>
              </a:rPr>
              <a:t>a</a:t>
            </a:r>
            <a:r>
              <a:rPr sz="2800" spc="60" dirty="0" smtClean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(Channels):</a:t>
            </a:r>
            <a:endParaRPr sz="2800" dirty="0">
              <a:latin typeface="Calibri"/>
              <a:cs typeface="Calibri"/>
            </a:endParaRPr>
          </a:p>
          <a:p>
            <a:pPr marL="1181100" lvl="2" indent="-229235" algn="just">
              <a:spcBef>
                <a:spcPts val="320"/>
              </a:spcBef>
              <a:buFont typeface="Arial"/>
              <a:buChar char="•"/>
              <a:tabLst>
                <a:tab pos="1181735" algn="l"/>
              </a:tabLst>
            </a:pPr>
            <a:r>
              <a:rPr sz="2400" spc="-10" dirty="0">
                <a:latin typeface="Calibri"/>
                <a:cs typeface="Calibri"/>
              </a:rPr>
              <a:t>Wired </a:t>
            </a:r>
            <a:r>
              <a:rPr sz="2400" dirty="0">
                <a:latin typeface="Calibri"/>
                <a:cs typeface="Calibri"/>
              </a:rPr>
              <a:t>: </a:t>
            </a:r>
            <a:r>
              <a:rPr sz="2400" spc="-10" dirty="0">
                <a:latin typeface="Calibri"/>
                <a:cs typeface="Calibri"/>
              </a:rPr>
              <a:t>twisted pairs, coaxial </a:t>
            </a:r>
            <a:r>
              <a:rPr sz="2400" spc="-5" dirty="0">
                <a:latin typeface="Calibri"/>
                <a:cs typeface="Calibri"/>
              </a:rPr>
              <a:t>cable, fiber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optics</a:t>
            </a:r>
            <a:endParaRPr sz="2400" dirty="0">
              <a:latin typeface="Calibri"/>
              <a:cs typeface="Calibri"/>
            </a:endParaRPr>
          </a:p>
          <a:p>
            <a:pPr marL="1181100" lvl="2" indent="-229235" algn="just">
              <a:spcBef>
                <a:spcPts val="285"/>
              </a:spcBef>
              <a:buFont typeface="Arial"/>
              <a:buChar char="•"/>
              <a:tabLst>
                <a:tab pos="1181735" algn="l"/>
              </a:tabLst>
            </a:pPr>
            <a:r>
              <a:rPr sz="2400" spc="-5" dirty="0">
                <a:latin typeface="Calibri"/>
                <a:cs typeface="Calibri"/>
              </a:rPr>
              <a:t>Wireless: </a:t>
            </a:r>
            <a:r>
              <a:rPr sz="2400" spc="-50" dirty="0">
                <a:latin typeface="Calibri"/>
                <a:cs typeface="Calibri"/>
              </a:rPr>
              <a:t>Air, </a:t>
            </a:r>
            <a:r>
              <a:rPr sz="2400" spc="-10" dirty="0">
                <a:latin typeface="Calibri"/>
                <a:cs typeface="Calibri"/>
              </a:rPr>
              <a:t>vacuum </a:t>
            </a:r>
            <a:r>
              <a:rPr sz="2400" dirty="0">
                <a:latin typeface="Calibri"/>
                <a:cs typeface="Calibri"/>
              </a:rPr>
              <a:t>and </a:t>
            </a:r>
            <a:r>
              <a:rPr sz="2400" spc="-15" dirty="0">
                <a:latin typeface="Calibri"/>
                <a:cs typeface="Calibri"/>
              </a:rPr>
              <a:t>water</a:t>
            </a:r>
            <a:endParaRPr sz="2400" dirty="0">
              <a:latin typeface="Calibri"/>
              <a:cs typeface="Calibri"/>
            </a:endParaRPr>
          </a:p>
          <a:p>
            <a:pPr marL="781685" marR="30480" lvl="1" indent="-287020" algn="just">
              <a:lnSpc>
                <a:spcPct val="87700"/>
              </a:lnSpc>
              <a:spcBef>
                <a:spcPts val="725"/>
              </a:spcBef>
              <a:buFont typeface="Arial"/>
              <a:buChar char="–"/>
              <a:tabLst>
                <a:tab pos="782320" algn="l"/>
              </a:tabLst>
            </a:pPr>
            <a:r>
              <a:rPr sz="2800" spc="-15" dirty="0" smtClean="0">
                <a:latin typeface="Calibri"/>
                <a:cs typeface="Calibri"/>
              </a:rPr>
              <a:t>E</a:t>
            </a:r>
            <a:r>
              <a:rPr lang="en-US" sz="2800" spc="-15" dirty="0" smtClean="0">
                <a:latin typeface="Calibri"/>
                <a:cs typeface="Calibri"/>
              </a:rPr>
              <a:t>very</a:t>
            </a:r>
            <a:r>
              <a:rPr sz="2800" spc="-15" dirty="0" smtClean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physical </a:t>
            </a:r>
            <a:r>
              <a:rPr sz="2800" spc="-5" dirty="0">
                <a:latin typeface="Calibri"/>
                <a:cs typeface="Calibri"/>
              </a:rPr>
              <a:t>channel </a:t>
            </a:r>
            <a:r>
              <a:rPr lang="en-US" sz="2800" spc="-10" dirty="0" smtClean="0">
                <a:latin typeface="Calibri"/>
                <a:cs typeface="Calibri"/>
              </a:rPr>
              <a:t>operates on </a:t>
            </a:r>
            <a:r>
              <a:rPr sz="2800" spc="-10" dirty="0" smtClean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a </a:t>
            </a:r>
            <a:r>
              <a:rPr sz="2800" spc="-10" dirty="0">
                <a:latin typeface="Calibri"/>
                <a:cs typeface="Calibri"/>
              </a:rPr>
              <a:t>certain limited </a:t>
            </a:r>
            <a:r>
              <a:rPr sz="2800" spc="-20" dirty="0">
                <a:latin typeface="Calibri"/>
                <a:cs typeface="Calibri"/>
              </a:rPr>
              <a:t>range  </a:t>
            </a:r>
            <a:r>
              <a:rPr sz="2800" spc="-5" dirty="0">
                <a:latin typeface="Calibri"/>
                <a:cs typeface="Calibri"/>
              </a:rPr>
              <a:t>of </a:t>
            </a:r>
            <a:r>
              <a:rPr sz="2800" spc="-10" dirty="0">
                <a:latin typeface="Calibri"/>
                <a:cs typeface="Calibri"/>
              </a:rPr>
              <a:t>frequencies </a:t>
            </a:r>
            <a:r>
              <a:rPr sz="2800" i="1" spc="-5" dirty="0" smtClean="0">
                <a:latin typeface="Calibri"/>
                <a:cs typeface="Calibri"/>
              </a:rPr>
              <a:t>, </a:t>
            </a:r>
            <a:r>
              <a:rPr sz="2800" spc="-10" dirty="0">
                <a:latin typeface="Calibri"/>
                <a:cs typeface="Calibri"/>
              </a:rPr>
              <a:t>that </a:t>
            </a:r>
            <a:r>
              <a:rPr sz="2800" spc="-5" dirty="0">
                <a:latin typeface="Calibri"/>
                <a:cs typeface="Calibri"/>
              </a:rPr>
              <a:t>is </a:t>
            </a:r>
            <a:r>
              <a:rPr sz="2800" spc="-10" dirty="0">
                <a:latin typeface="Calibri"/>
                <a:cs typeface="Calibri"/>
              </a:rPr>
              <a:t>called the  </a:t>
            </a:r>
            <a:r>
              <a:rPr sz="2800" spc="-5" dirty="0">
                <a:latin typeface="Calibri"/>
                <a:cs typeface="Calibri"/>
              </a:rPr>
              <a:t>channel </a:t>
            </a:r>
            <a:r>
              <a:rPr sz="2800" spc="-10" dirty="0" smtClean="0">
                <a:latin typeface="Calibri"/>
                <a:cs typeface="Calibri"/>
              </a:rPr>
              <a:t>bandwidth</a:t>
            </a:r>
            <a:r>
              <a:rPr lang="en-US" sz="2800" spc="-10" dirty="0" smtClean="0">
                <a:latin typeface="Calibri"/>
                <a:cs typeface="Calibri"/>
              </a:rPr>
              <a:t>.</a:t>
            </a:r>
            <a:endParaRPr sz="2800" dirty="0">
              <a:latin typeface="Calibri"/>
              <a:cs typeface="Calibri"/>
            </a:endParaRPr>
          </a:p>
          <a:p>
            <a:pPr marL="781685" marR="1018540" lvl="1" indent="-287020" algn="just">
              <a:lnSpc>
                <a:spcPts val="3020"/>
              </a:lnSpc>
              <a:spcBef>
                <a:spcPts val="720"/>
              </a:spcBef>
              <a:buFont typeface="Arial"/>
              <a:buChar char="–"/>
              <a:tabLst>
                <a:tab pos="782320" algn="l"/>
              </a:tabLst>
            </a:pPr>
            <a:r>
              <a:rPr sz="2800" spc="-20" dirty="0">
                <a:latin typeface="Calibri"/>
                <a:cs typeface="Calibri"/>
              </a:rPr>
              <a:t>Physical </a:t>
            </a:r>
            <a:r>
              <a:rPr sz="2800" spc="-5" dirty="0">
                <a:latin typeface="Calibri"/>
                <a:cs typeface="Calibri"/>
              </a:rPr>
              <a:t>channels </a:t>
            </a:r>
            <a:r>
              <a:rPr sz="2800" spc="-25" dirty="0">
                <a:latin typeface="Calibri"/>
                <a:cs typeface="Calibri"/>
              </a:rPr>
              <a:t>have </a:t>
            </a:r>
            <a:r>
              <a:rPr sz="2800" spc="-5" dirty="0">
                <a:latin typeface="Calibri"/>
                <a:cs typeface="Calibri"/>
              </a:rPr>
              <a:t>another </a:t>
            </a:r>
            <a:r>
              <a:rPr sz="2800" spc="-15" dirty="0">
                <a:latin typeface="Calibri"/>
                <a:cs typeface="Calibri"/>
              </a:rPr>
              <a:t>important  </a:t>
            </a:r>
            <a:r>
              <a:rPr lang="en-US" sz="2800" spc="-15" dirty="0" smtClean="0">
                <a:latin typeface="Calibri"/>
                <a:cs typeface="Calibri"/>
              </a:rPr>
              <a:t>drawback </a:t>
            </a:r>
            <a:r>
              <a:rPr sz="2800" spc="-5" dirty="0" smtClean="0">
                <a:latin typeface="Calibri"/>
                <a:cs typeface="Calibri"/>
              </a:rPr>
              <a:t>which </a:t>
            </a:r>
            <a:r>
              <a:rPr sz="2800" spc="-5" dirty="0">
                <a:latin typeface="Calibri"/>
                <a:cs typeface="Calibri"/>
              </a:rPr>
              <a:t>is the</a:t>
            </a:r>
            <a:r>
              <a:rPr sz="2800" spc="40" dirty="0">
                <a:latin typeface="Calibri"/>
                <a:cs typeface="Calibri"/>
              </a:rPr>
              <a:t> </a:t>
            </a:r>
            <a:r>
              <a:rPr lang="en-US" sz="2800" spc="40" dirty="0" smtClean="0">
                <a:latin typeface="Calibri"/>
                <a:cs typeface="Calibri"/>
              </a:rPr>
              <a:t>Noise.</a:t>
            </a:r>
            <a:endParaRPr sz="28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782588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30309" y="976621"/>
            <a:ext cx="9865217" cy="4705774"/>
          </a:xfrm>
          <a:prstGeom prst="rect">
            <a:avLst/>
          </a:prstGeom>
        </p:spPr>
        <p:txBody>
          <a:bodyPr vert="horz" wrap="square" lIns="0" tIns="113664" rIns="0" bIns="0" rtlCol="0">
            <a:spAutoFit/>
          </a:bodyPr>
          <a:lstStyle/>
          <a:p>
            <a:pPr marL="355600" indent="-342900">
              <a:spcBef>
                <a:spcPts val="894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15" dirty="0">
                <a:latin typeface="Calibri"/>
                <a:cs typeface="Calibri"/>
              </a:rPr>
              <a:t>Receiver</a:t>
            </a:r>
            <a:endParaRPr sz="3200" dirty="0">
              <a:latin typeface="Calibri"/>
              <a:cs typeface="Calibri"/>
            </a:endParaRPr>
          </a:p>
          <a:p>
            <a:pPr marL="756285" lvl="1" indent="-287020">
              <a:spcBef>
                <a:spcPts val="690"/>
              </a:spcBef>
              <a:buFont typeface="Arial"/>
              <a:buChar char="–"/>
              <a:tabLst>
                <a:tab pos="756920" algn="l"/>
              </a:tabLst>
            </a:pPr>
            <a:r>
              <a:rPr lang="en-US" sz="2800" spc="-10" dirty="0" smtClean="0">
                <a:latin typeface="Calibri"/>
                <a:cs typeface="Calibri"/>
              </a:rPr>
              <a:t>Reproduc</a:t>
            </a:r>
            <a:r>
              <a:rPr sz="2800" spc="-10" dirty="0" smtClean="0">
                <a:latin typeface="Calibri"/>
                <a:cs typeface="Calibri"/>
              </a:rPr>
              <a:t>ing </a:t>
            </a:r>
            <a:r>
              <a:rPr sz="2800" spc="-5" dirty="0">
                <a:latin typeface="Calibri"/>
                <a:cs typeface="Calibri"/>
              </a:rPr>
              <a:t>the </a:t>
            </a:r>
            <a:r>
              <a:rPr sz="2800" spc="-10" dirty="0" smtClean="0">
                <a:latin typeface="Calibri"/>
                <a:cs typeface="Calibri"/>
              </a:rPr>
              <a:t>message </a:t>
            </a:r>
            <a:r>
              <a:rPr sz="2800" spc="-5" dirty="0">
                <a:latin typeface="Calibri"/>
                <a:cs typeface="Calibri"/>
              </a:rPr>
              <a:t>in the </a:t>
            </a:r>
            <a:r>
              <a:rPr sz="2800" spc="-15" dirty="0">
                <a:latin typeface="Calibri"/>
                <a:cs typeface="Calibri"/>
              </a:rPr>
              <a:t>received</a:t>
            </a:r>
            <a:r>
              <a:rPr sz="2800" spc="2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signal</a:t>
            </a:r>
            <a:endParaRPr sz="2800" dirty="0">
              <a:latin typeface="Calibri"/>
              <a:cs typeface="Calibri"/>
            </a:endParaRPr>
          </a:p>
          <a:p>
            <a:pPr marL="1155700" lvl="2" indent="-229235">
              <a:spcBef>
                <a:spcPts val="605"/>
              </a:spcBef>
              <a:buFont typeface="Arial"/>
              <a:buChar char="•"/>
              <a:tabLst>
                <a:tab pos="1156335" algn="l"/>
              </a:tabLst>
            </a:pPr>
            <a:r>
              <a:rPr sz="2400" spc="-10" dirty="0">
                <a:latin typeface="Calibri"/>
                <a:cs typeface="Calibri"/>
              </a:rPr>
              <a:t>Example</a:t>
            </a:r>
            <a:endParaRPr sz="2400" dirty="0">
              <a:latin typeface="Calibri"/>
              <a:cs typeface="Calibri"/>
            </a:endParaRPr>
          </a:p>
          <a:p>
            <a:pPr marL="1612900" marR="6985" lvl="3" indent="-228600">
              <a:spcBef>
                <a:spcPts val="509"/>
              </a:spcBef>
              <a:buFont typeface="Arial"/>
              <a:buChar char="–"/>
              <a:tabLst>
                <a:tab pos="1613535" algn="l"/>
              </a:tabLst>
            </a:pPr>
            <a:r>
              <a:rPr sz="2000" dirty="0">
                <a:latin typeface="Calibri"/>
                <a:cs typeface="Calibri"/>
              </a:rPr>
              <a:t>Speech </a:t>
            </a:r>
            <a:r>
              <a:rPr sz="2000" spc="-5" dirty="0">
                <a:latin typeface="Calibri"/>
                <a:cs typeface="Calibri"/>
              </a:rPr>
              <a:t>signal </a:t>
            </a:r>
            <a:r>
              <a:rPr sz="2000" spc="-15" dirty="0">
                <a:latin typeface="Calibri"/>
                <a:cs typeface="Calibri"/>
              </a:rPr>
              <a:t>at </a:t>
            </a:r>
            <a:r>
              <a:rPr sz="2000" spc="-10" dirty="0">
                <a:latin typeface="Calibri"/>
                <a:cs typeface="Calibri"/>
              </a:rPr>
              <a:t>transmitter </a:t>
            </a:r>
            <a:r>
              <a:rPr sz="2000" spc="-5" dirty="0">
                <a:latin typeface="Calibri"/>
                <a:cs typeface="Calibri"/>
              </a:rPr>
              <a:t>is </a:t>
            </a:r>
            <a:r>
              <a:rPr sz="2000" spc="-15" dirty="0">
                <a:latin typeface="Calibri"/>
                <a:cs typeface="Calibri"/>
              </a:rPr>
              <a:t>converted into </a:t>
            </a:r>
            <a:r>
              <a:rPr sz="2000" spc="-5" dirty="0">
                <a:latin typeface="Calibri"/>
                <a:cs typeface="Calibri"/>
              </a:rPr>
              <a:t>electromagnetic  </a:t>
            </a:r>
            <a:r>
              <a:rPr sz="2000" spc="-20" dirty="0">
                <a:latin typeface="Calibri"/>
                <a:cs typeface="Calibri"/>
              </a:rPr>
              <a:t>waves </a:t>
            </a:r>
            <a:r>
              <a:rPr sz="2000" spc="-15" dirty="0">
                <a:latin typeface="Calibri"/>
                <a:cs typeface="Calibri"/>
              </a:rPr>
              <a:t>to </a:t>
            </a:r>
            <a:r>
              <a:rPr sz="2000" spc="-20" dirty="0">
                <a:latin typeface="Calibri"/>
                <a:cs typeface="Calibri"/>
              </a:rPr>
              <a:t>travel </a:t>
            </a:r>
            <a:r>
              <a:rPr sz="2000" spc="-10" dirty="0">
                <a:latin typeface="Calibri"/>
                <a:cs typeface="Calibri"/>
              </a:rPr>
              <a:t>over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65" dirty="0">
                <a:latin typeface="Calibri"/>
                <a:cs typeface="Calibri"/>
              </a:rPr>
              <a:t> </a:t>
            </a:r>
            <a:r>
              <a:rPr sz="2000" dirty="0" smtClean="0">
                <a:latin typeface="Calibri"/>
                <a:cs typeface="Calibri"/>
              </a:rPr>
              <a:t>channel</a:t>
            </a:r>
            <a:r>
              <a:rPr lang="en-US" sz="2000" dirty="0" smtClean="0">
                <a:latin typeface="Calibri"/>
                <a:cs typeface="Calibri"/>
              </a:rPr>
              <a:t>.</a:t>
            </a:r>
            <a:endParaRPr sz="2000" dirty="0">
              <a:latin typeface="Calibri"/>
              <a:cs typeface="Calibri"/>
            </a:endParaRPr>
          </a:p>
          <a:p>
            <a:pPr marL="1612900" marR="5080" lvl="3" indent="-228600">
              <a:spcBef>
                <a:spcPts val="480"/>
              </a:spcBef>
              <a:buFont typeface="Arial"/>
              <a:buChar char="–"/>
              <a:tabLst>
                <a:tab pos="1613535" algn="l"/>
              </a:tabLst>
            </a:pPr>
            <a:r>
              <a:rPr sz="2000" dirty="0">
                <a:latin typeface="Calibri"/>
                <a:cs typeface="Calibri"/>
              </a:rPr>
              <a:t>Once the </a:t>
            </a:r>
            <a:r>
              <a:rPr sz="2000" spc="-5" dirty="0">
                <a:latin typeface="Calibri"/>
                <a:cs typeface="Calibri"/>
              </a:rPr>
              <a:t>electromagnetic </a:t>
            </a:r>
            <a:r>
              <a:rPr sz="2000" spc="-20" dirty="0">
                <a:latin typeface="Calibri"/>
                <a:cs typeface="Calibri"/>
              </a:rPr>
              <a:t>waves </a:t>
            </a:r>
            <a:r>
              <a:rPr sz="2000" spc="-10" dirty="0">
                <a:latin typeface="Calibri"/>
                <a:cs typeface="Calibri"/>
              </a:rPr>
              <a:t>are received </a:t>
            </a:r>
            <a:r>
              <a:rPr sz="2000" spc="-25" dirty="0">
                <a:latin typeface="Calibri"/>
                <a:cs typeface="Calibri"/>
              </a:rPr>
              <a:t>properly, </a:t>
            </a:r>
            <a:r>
              <a:rPr sz="2000" dirty="0">
                <a:latin typeface="Calibri"/>
                <a:cs typeface="Calibri"/>
              </a:rPr>
              <a:t>the  </a:t>
            </a:r>
            <a:r>
              <a:rPr sz="2000" spc="-10" dirty="0">
                <a:latin typeface="Calibri"/>
                <a:cs typeface="Calibri"/>
              </a:rPr>
              <a:t>receiver converts </a:t>
            </a:r>
            <a:r>
              <a:rPr sz="2000" spc="-5" dirty="0">
                <a:latin typeface="Calibri"/>
                <a:cs typeface="Calibri"/>
              </a:rPr>
              <a:t>it </a:t>
            </a:r>
            <a:r>
              <a:rPr sz="2000" dirty="0">
                <a:latin typeface="Calibri"/>
                <a:cs typeface="Calibri"/>
              </a:rPr>
              <a:t>back </a:t>
            </a:r>
            <a:r>
              <a:rPr sz="2000" spc="-15" dirty="0">
                <a:latin typeface="Calibri"/>
                <a:cs typeface="Calibri"/>
              </a:rPr>
              <a:t>to </a:t>
            </a:r>
            <a:r>
              <a:rPr sz="2000" dirty="0">
                <a:latin typeface="Calibri"/>
                <a:cs typeface="Calibri"/>
              </a:rPr>
              <a:t>a </a:t>
            </a:r>
            <a:r>
              <a:rPr sz="2000" spc="-5" dirty="0">
                <a:latin typeface="Calibri"/>
                <a:cs typeface="Calibri"/>
              </a:rPr>
              <a:t>speech</a:t>
            </a:r>
            <a:r>
              <a:rPr sz="2000" spc="30" dirty="0">
                <a:latin typeface="Calibri"/>
                <a:cs typeface="Calibri"/>
              </a:rPr>
              <a:t> </a:t>
            </a:r>
            <a:r>
              <a:rPr sz="2000" spc="-15" dirty="0" smtClean="0">
                <a:latin typeface="Calibri"/>
                <a:cs typeface="Calibri"/>
              </a:rPr>
              <a:t>form</a:t>
            </a:r>
            <a:r>
              <a:rPr lang="en-US" sz="2000" spc="-15" dirty="0" smtClean="0">
                <a:latin typeface="Calibri"/>
                <a:cs typeface="Calibri"/>
              </a:rPr>
              <a:t>.</a:t>
            </a:r>
          </a:p>
          <a:p>
            <a:pPr marL="1384300" marR="5080" lvl="3">
              <a:spcBef>
                <a:spcPts val="480"/>
              </a:spcBef>
              <a:tabLst>
                <a:tab pos="1613535" algn="l"/>
              </a:tabLst>
            </a:pPr>
            <a:endParaRPr sz="2000" dirty="0">
              <a:latin typeface="Calibri"/>
              <a:cs typeface="Calibri"/>
            </a:endParaRPr>
          </a:p>
          <a:p>
            <a:pPr marL="756285" lvl="1" indent="-287020">
              <a:spcBef>
                <a:spcPts val="615"/>
              </a:spcBef>
              <a:buFont typeface="Arial"/>
              <a:buChar char="–"/>
              <a:tabLst>
                <a:tab pos="756920" algn="l"/>
              </a:tabLst>
            </a:pPr>
            <a:r>
              <a:rPr sz="2800" spc="-15" dirty="0">
                <a:latin typeface="Calibri"/>
                <a:cs typeface="Calibri"/>
              </a:rPr>
              <a:t>Information</a:t>
            </a:r>
            <a:r>
              <a:rPr sz="2800" spc="-10" dirty="0">
                <a:latin typeface="Calibri"/>
                <a:cs typeface="Calibri"/>
              </a:rPr>
              <a:t> Sink</a:t>
            </a:r>
            <a:endParaRPr sz="2800" dirty="0">
              <a:latin typeface="Calibri"/>
              <a:cs typeface="Calibri"/>
            </a:endParaRPr>
          </a:p>
          <a:p>
            <a:pPr marL="1155700" lvl="2" indent="-229235">
              <a:spcBef>
                <a:spcPts val="605"/>
              </a:spcBef>
              <a:buFont typeface="Arial"/>
              <a:buChar char="•"/>
              <a:tabLst>
                <a:tab pos="1156335" algn="l"/>
              </a:tabLst>
            </a:pPr>
            <a:r>
              <a:rPr sz="2400" spc="-5" dirty="0">
                <a:latin typeface="Calibri"/>
                <a:cs typeface="Calibri"/>
              </a:rPr>
              <a:t>The final </a:t>
            </a:r>
            <a:r>
              <a:rPr sz="2400" spc="-20" dirty="0" smtClean="0">
                <a:latin typeface="Calibri"/>
                <a:cs typeface="Calibri"/>
              </a:rPr>
              <a:t>stage</a:t>
            </a:r>
            <a:r>
              <a:rPr lang="en-US" sz="2400" spc="-20" dirty="0" smtClean="0">
                <a:latin typeface="Calibri"/>
                <a:cs typeface="Calibri"/>
              </a:rPr>
              <a:t>/User</a:t>
            </a:r>
            <a:endParaRPr sz="2400" dirty="0">
              <a:latin typeface="Calibri"/>
              <a:cs typeface="Calibri"/>
            </a:endParaRPr>
          </a:p>
          <a:p>
            <a:pPr marL="926465" lvl="2">
              <a:spcBef>
                <a:spcPts val="580"/>
              </a:spcBef>
              <a:tabLst>
                <a:tab pos="1156335" algn="l"/>
              </a:tabLst>
            </a:pPr>
            <a:endParaRPr sz="24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752160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87839" y="632893"/>
            <a:ext cx="6945630" cy="1367682"/>
          </a:xfrm>
          <a:prstGeom prst="rect">
            <a:avLst/>
          </a:prstGeom>
        </p:spPr>
        <p:txBody>
          <a:bodyPr vert="horz" wrap="square" lIns="0" tIns="13335" rIns="0" bIns="0" rtlCol="0" anchor="ctr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5"/>
              </a:spcBef>
            </a:pPr>
            <a:r>
              <a:rPr spc="-10" dirty="0">
                <a:latin typeface="+mn-lt"/>
              </a:rPr>
              <a:t>Digital </a:t>
            </a:r>
            <a:r>
              <a:rPr spc="-5" dirty="0">
                <a:latin typeface="+mn-lt"/>
              </a:rPr>
              <a:t>Communication</a:t>
            </a:r>
            <a:r>
              <a:rPr spc="-55" dirty="0">
                <a:latin typeface="+mn-lt"/>
              </a:rPr>
              <a:t> </a:t>
            </a:r>
            <a:r>
              <a:rPr spc="-30" dirty="0" smtClean="0">
                <a:latin typeface="+mn-lt"/>
              </a:rPr>
              <a:t>System</a:t>
            </a:r>
            <a:r>
              <a:rPr lang="en-US" spc="-30" dirty="0" smtClean="0">
                <a:latin typeface="+mn-lt"/>
              </a:rPr>
              <a:t/>
            </a:r>
            <a:br>
              <a:rPr lang="en-US" spc="-30" dirty="0" smtClean="0">
                <a:latin typeface="+mn-lt"/>
              </a:rPr>
            </a:br>
            <a:r>
              <a:rPr lang="en-US" spc="-30" dirty="0" smtClean="0">
                <a:latin typeface="+mn-lt"/>
              </a:rPr>
              <a:t>Block Diagram</a:t>
            </a:r>
            <a:endParaRPr spc="-30" dirty="0">
              <a:latin typeface="+mn-lt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637151" y="2579804"/>
            <a:ext cx="1570495" cy="106904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1676400" y="2596166"/>
            <a:ext cx="1490471" cy="959237"/>
          </a:xfrm>
          <a:prstGeom prst="rect">
            <a:avLst/>
          </a:prstGeom>
          <a:ln w="12700">
            <a:solidFill>
              <a:srgbClr val="497DBA"/>
            </a:solidFill>
          </a:ln>
        </p:spPr>
        <p:txBody>
          <a:bodyPr vert="horz" wrap="square" lIns="0" tIns="5080" rIns="0" bIns="0" rtlCol="0">
            <a:spAutoFit/>
          </a:bodyPr>
          <a:lstStyle/>
          <a:p>
            <a:pPr>
              <a:spcBef>
                <a:spcPts val="40"/>
              </a:spcBef>
            </a:pPr>
            <a:endParaRPr sz="1400" dirty="0">
              <a:cs typeface="Times New Roman"/>
            </a:endParaRPr>
          </a:p>
          <a:p>
            <a:pPr marL="475615" marR="173990" indent="-227329"/>
            <a:r>
              <a:rPr sz="1600" spc="-10" dirty="0">
                <a:cs typeface="Trebuchet MS"/>
              </a:rPr>
              <a:t>I</a:t>
            </a:r>
            <a:r>
              <a:rPr sz="1600" spc="-5" dirty="0">
                <a:cs typeface="Trebuchet MS"/>
              </a:rPr>
              <a:t>nf</a:t>
            </a:r>
            <a:r>
              <a:rPr sz="1600" spc="-15" dirty="0">
                <a:cs typeface="Trebuchet MS"/>
              </a:rPr>
              <a:t>o</a:t>
            </a:r>
            <a:r>
              <a:rPr sz="1600" spc="-5" dirty="0">
                <a:cs typeface="Trebuchet MS"/>
              </a:rPr>
              <a:t>rmat</a:t>
            </a:r>
            <a:r>
              <a:rPr sz="1600" dirty="0">
                <a:cs typeface="Trebuchet MS"/>
              </a:rPr>
              <a:t>i</a:t>
            </a:r>
            <a:r>
              <a:rPr sz="1600" spc="-10" dirty="0">
                <a:cs typeface="Trebuchet MS"/>
              </a:rPr>
              <a:t>o</a:t>
            </a:r>
            <a:r>
              <a:rPr sz="1600" spc="-5" dirty="0">
                <a:cs typeface="Trebuchet MS"/>
              </a:rPr>
              <a:t>n  </a:t>
            </a:r>
            <a:r>
              <a:rPr sz="1600" spc="-5" dirty="0" smtClean="0">
                <a:cs typeface="Trebuchet MS"/>
              </a:rPr>
              <a:t>Source</a:t>
            </a:r>
            <a:endParaRPr lang="en-US" sz="1600" spc="-5" dirty="0" smtClean="0">
              <a:cs typeface="Trebuchet MS"/>
            </a:endParaRPr>
          </a:p>
          <a:p>
            <a:pPr marL="475615" marR="173990" indent="-227329"/>
            <a:endParaRPr sz="1600" dirty="0">
              <a:cs typeface="Trebuchet MS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3400441" y="2579804"/>
            <a:ext cx="1297652" cy="106904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440176" y="2596166"/>
            <a:ext cx="1219200" cy="990600"/>
          </a:xfrm>
          <a:custGeom>
            <a:avLst/>
            <a:gdLst/>
            <a:ahLst/>
            <a:cxnLst/>
            <a:rect l="l" t="t" r="r" b="b"/>
            <a:pathLst>
              <a:path w="1219200" h="990600">
                <a:moveTo>
                  <a:pt x="0" y="990600"/>
                </a:moveTo>
                <a:lnTo>
                  <a:pt x="1219200" y="990600"/>
                </a:lnTo>
                <a:lnTo>
                  <a:pt x="1219200" y="0"/>
                </a:lnTo>
                <a:lnTo>
                  <a:pt x="0" y="0"/>
                </a:lnTo>
                <a:lnTo>
                  <a:pt x="0" y="990600"/>
                </a:lnTo>
                <a:close/>
              </a:path>
            </a:pathLst>
          </a:custGeom>
          <a:ln w="12700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3619246" y="2815749"/>
            <a:ext cx="926465" cy="5046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219075">
              <a:spcBef>
                <a:spcPts val="95"/>
              </a:spcBef>
            </a:pPr>
            <a:r>
              <a:rPr sz="1600" spc="-5" dirty="0">
                <a:cs typeface="Trebuchet MS"/>
              </a:rPr>
              <a:t>A / D  C</a:t>
            </a:r>
            <a:r>
              <a:rPr sz="1600" spc="-10" dirty="0">
                <a:cs typeface="Trebuchet MS"/>
              </a:rPr>
              <a:t>onv</a:t>
            </a:r>
            <a:r>
              <a:rPr sz="1600" dirty="0">
                <a:cs typeface="Trebuchet MS"/>
              </a:rPr>
              <a:t>e</a:t>
            </a:r>
            <a:r>
              <a:rPr sz="1600" spc="-5" dirty="0">
                <a:cs typeface="Trebuchet MS"/>
              </a:rPr>
              <a:t>r</a:t>
            </a:r>
            <a:r>
              <a:rPr sz="1600" dirty="0">
                <a:cs typeface="Trebuchet MS"/>
              </a:rPr>
              <a:t>t</a:t>
            </a:r>
            <a:r>
              <a:rPr sz="1600" spc="-5" dirty="0">
                <a:cs typeface="Trebuchet MS"/>
              </a:rPr>
              <a:t>er</a:t>
            </a:r>
            <a:endParaRPr sz="1600">
              <a:cs typeface="Trebuchet MS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4959504" y="2579804"/>
            <a:ext cx="1299154" cy="106904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4999102" y="2596166"/>
            <a:ext cx="1221105" cy="990600"/>
          </a:xfrm>
          <a:custGeom>
            <a:avLst/>
            <a:gdLst/>
            <a:ahLst/>
            <a:cxnLst/>
            <a:rect l="l" t="t" r="r" b="b"/>
            <a:pathLst>
              <a:path w="1221104" h="990600">
                <a:moveTo>
                  <a:pt x="0" y="990600"/>
                </a:moveTo>
                <a:lnTo>
                  <a:pt x="1220787" y="990600"/>
                </a:lnTo>
                <a:lnTo>
                  <a:pt x="1220787" y="0"/>
                </a:lnTo>
                <a:lnTo>
                  <a:pt x="0" y="0"/>
                </a:lnTo>
                <a:lnTo>
                  <a:pt x="0" y="990600"/>
                </a:lnTo>
                <a:close/>
              </a:path>
            </a:pathLst>
          </a:custGeom>
          <a:ln w="12700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5150865" y="2864136"/>
            <a:ext cx="848360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69850">
              <a:spcBef>
                <a:spcPts val="100"/>
              </a:spcBef>
            </a:pPr>
            <a:r>
              <a:rPr spc="-5" dirty="0">
                <a:cs typeface="Trebuchet MS"/>
              </a:rPr>
              <a:t>Source  </a:t>
            </a:r>
            <a:r>
              <a:rPr dirty="0">
                <a:cs typeface="Trebuchet MS"/>
              </a:rPr>
              <a:t>En</a:t>
            </a:r>
            <a:r>
              <a:rPr spc="-10" dirty="0">
                <a:cs typeface="Trebuchet MS"/>
              </a:rPr>
              <a:t>co</a:t>
            </a:r>
            <a:r>
              <a:rPr dirty="0">
                <a:cs typeface="Trebuchet MS"/>
              </a:rPr>
              <a:t>d</a:t>
            </a:r>
            <a:r>
              <a:rPr spc="-5" dirty="0">
                <a:cs typeface="Trebuchet MS"/>
              </a:rPr>
              <a:t>er</a:t>
            </a:r>
            <a:endParaRPr>
              <a:cs typeface="Trebuchet MS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6451467" y="2579804"/>
            <a:ext cx="1570495" cy="106904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6491351" y="2596166"/>
            <a:ext cx="1490980" cy="990600"/>
          </a:xfrm>
          <a:custGeom>
            <a:avLst/>
            <a:gdLst/>
            <a:ahLst/>
            <a:cxnLst/>
            <a:rect l="l" t="t" r="r" b="b"/>
            <a:pathLst>
              <a:path w="1490979" h="990600">
                <a:moveTo>
                  <a:pt x="0" y="990600"/>
                </a:moveTo>
                <a:lnTo>
                  <a:pt x="1490599" y="990600"/>
                </a:lnTo>
                <a:lnTo>
                  <a:pt x="1490599" y="0"/>
                </a:lnTo>
                <a:lnTo>
                  <a:pt x="0" y="0"/>
                </a:lnTo>
                <a:lnTo>
                  <a:pt x="0" y="990600"/>
                </a:lnTo>
                <a:close/>
              </a:path>
            </a:pathLst>
          </a:custGeom>
          <a:ln w="12700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6846189" y="2815749"/>
            <a:ext cx="849630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spcBef>
                <a:spcPts val="100"/>
              </a:spcBef>
            </a:pPr>
            <a:r>
              <a:rPr spc="-5" dirty="0">
                <a:cs typeface="Trebuchet MS"/>
              </a:rPr>
              <a:t>Ch</a:t>
            </a:r>
            <a:r>
              <a:rPr spc="5" dirty="0">
                <a:cs typeface="Trebuchet MS"/>
              </a:rPr>
              <a:t>a</a:t>
            </a:r>
            <a:r>
              <a:rPr spc="-5" dirty="0">
                <a:cs typeface="Trebuchet MS"/>
              </a:rPr>
              <a:t>nnel  </a:t>
            </a:r>
            <a:r>
              <a:rPr dirty="0">
                <a:cs typeface="Trebuchet MS"/>
              </a:rPr>
              <a:t>En</a:t>
            </a:r>
            <a:r>
              <a:rPr spc="-10" dirty="0">
                <a:cs typeface="Trebuchet MS"/>
              </a:rPr>
              <a:t>co</a:t>
            </a:r>
            <a:r>
              <a:rPr dirty="0">
                <a:cs typeface="Trebuchet MS"/>
              </a:rPr>
              <a:t>d</a:t>
            </a:r>
            <a:r>
              <a:rPr spc="-5" dirty="0">
                <a:cs typeface="Trebuchet MS"/>
              </a:rPr>
              <a:t>er</a:t>
            </a:r>
            <a:endParaRPr dirty="0">
              <a:cs typeface="Trebuchet MS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8146154" y="2579804"/>
            <a:ext cx="1570495" cy="106904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8185150" y="2596166"/>
            <a:ext cx="1492250" cy="990600"/>
          </a:xfrm>
          <a:custGeom>
            <a:avLst/>
            <a:gdLst/>
            <a:ahLst/>
            <a:cxnLst/>
            <a:rect l="l" t="t" r="r" b="b"/>
            <a:pathLst>
              <a:path w="1492250" h="990600">
                <a:moveTo>
                  <a:pt x="0" y="990600"/>
                </a:moveTo>
                <a:lnTo>
                  <a:pt x="1492250" y="990600"/>
                </a:lnTo>
                <a:lnTo>
                  <a:pt x="1492250" y="0"/>
                </a:lnTo>
                <a:lnTo>
                  <a:pt x="0" y="0"/>
                </a:lnTo>
                <a:lnTo>
                  <a:pt x="0" y="990600"/>
                </a:lnTo>
                <a:close/>
              </a:path>
            </a:pathLst>
          </a:custGeom>
          <a:ln w="12700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 txBox="1"/>
          <p:nvPr/>
        </p:nvSpPr>
        <p:spPr>
          <a:xfrm>
            <a:off x="8498841" y="2815749"/>
            <a:ext cx="934719" cy="25840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</a:pPr>
            <a:r>
              <a:rPr sz="1600" spc="-10" dirty="0">
                <a:cs typeface="Trebuchet MS"/>
              </a:rPr>
              <a:t>Modulator</a:t>
            </a:r>
            <a:endParaRPr sz="1600" dirty="0">
              <a:cs typeface="Trebuchet MS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3166873" y="3021363"/>
            <a:ext cx="370331" cy="195071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3168650" y="3037111"/>
            <a:ext cx="271780" cy="111125"/>
          </a:xfrm>
          <a:custGeom>
            <a:avLst/>
            <a:gdLst/>
            <a:ahLst/>
            <a:cxnLst/>
            <a:rect l="l" t="t" r="r" b="b"/>
            <a:pathLst>
              <a:path w="271780" h="111125">
                <a:moveTo>
                  <a:pt x="217339" y="65192"/>
                </a:moveTo>
                <a:lnTo>
                  <a:pt x="166877" y="94233"/>
                </a:lnTo>
                <a:lnTo>
                  <a:pt x="165226" y="100075"/>
                </a:lnTo>
                <a:lnTo>
                  <a:pt x="167894" y="104647"/>
                </a:lnTo>
                <a:lnTo>
                  <a:pt x="170561" y="109092"/>
                </a:lnTo>
                <a:lnTo>
                  <a:pt x="176275" y="110743"/>
                </a:lnTo>
                <a:lnTo>
                  <a:pt x="254978" y="65404"/>
                </a:lnTo>
                <a:lnTo>
                  <a:pt x="252602" y="65404"/>
                </a:lnTo>
                <a:lnTo>
                  <a:pt x="217339" y="65192"/>
                </a:lnTo>
                <a:close/>
              </a:path>
              <a:path w="271780" h="111125">
                <a:moveTo>
                  <a:pt x="233777" y="55744"/>
                </a:moveTo>
                <a:lnTo>
                  <a:pt x="217339" y="65192"/>
                </a:lnTo>
                <a:lnTo>
                  <a:pt x="252602" y="65404"/>
                </a:lnTo>
                <a:lnTo>
                  <a:pt x="252602" y="64007"/>
                </a:lnTo>
                <a:lnTo>
                  <a:pt x="247776" y="64007"/>
                </a:lnTo>
                <a:lnTo>
                  <a:pt x="233777" y="55744"/>
                </a:lnTo>
                <a:close/>
              </a:path>
              <a:path w="271780" h="111125">
                <a:moveTo>
                  <a:pt x="177037" y="0"/>
                </a:moveTo>
                <a:lnTo>
                  <a:pt x="171195" y="1523"/>
                </a:lnTo>
                <a:lnTo>
                  <a:pt x="168529" y="6095"/>
                </a:lnTo>
                <a:lnTo>
                  <a:pt x="165735" y="10667"/>
                </a:lnTo>
                <a:lnTo>
                  <a:pt x="167258" y="16509"/>
                </a:lnTo>
                <a:lnTo>
                  <a:pt x="217513" y="46143"/>
                </a:lnTo>
                <a:lnTo>
                  <a:pt x="252602" y="46354"/>
                </a:lnTo>
                <a:lnTo>
                  <a:pt x="252602" y="65404"/>
                </a:lnTo>
                <a:lnTo>
                  <a:pt x="254978" y="65404"/>
                </a:lnTo>
                <a:lnTo>
                  <a:pt x="271525" y="55879"/>
                </a:lnTo>
                <a:lnTo>
                  <a:pt x="181482" y="2793"/>
                </a:lnTo>
                <a:lnTo>
                  <a:pt x="177037" y="0"/>
                </a:lnTo>
                <a:close/>
              </a:path>
              <a:path w="271780" h="111125">
                <a:moveTo>
                  <a:pt x="0" y="44830"/>
                </a:moveTo>
                <a:lnTo>
                  <a:pt x="0" y="63880"/>
                </a:lnTo>
                <a:lnTo>
                  <a:pt x="217339" y="65192"/>
                </a:lnTo>
                <a:lnTo>
                  <a:pt x="233777" y="55744"/>
                </a:lnTo>
                <a:lnTo>
                  <a:pt x="217513" y="46143"/>
                </a:lnTo>
                <a:lnTo>
                  <a:pt x="0" y="44830"/>
                </a:lnTo>
                <a:close/>
              </a:path>
              <a:path w="271780" h="111125">
                <a:moveTo>
                  <a:pt x="247904" y="47624"/>
                </a:moveTo>
                <a:lnTo>
                  <a:pt x="233777" y="55744"/>
                </a:lnTo>
                <a:lnTo>
                  <a:pt x="247776" y="64007"/>
                </a:lnTo>
                <a:lnTo>
                  <a:pt x="247904" y="47624"/>
                </a:lnTo>
                <a:close/>
              </a:path>
              <a:path w="271780" h="111125">
                <a:moveTo>
                  <a:pt x="252602" y="47624"/>
                </a:moveTo>
                <a:lnTo>
                  <a:pt x="247904" y="47624"/>
                </a:lnTo>
                <a:lnTo>
                  <a:pt x="247776" y="64007"/>
                </a:lnTo>
                <a:lnTo>
                  <a:pt x="252602" y="64007"/>
                </a:lnTo>
                <a:lnTo>
                  <a:pt x="252602" y="47624"/>
                </a:lnTo>
                <a:close/>
              </a:path>
              <a:path w="271780" h="111125">
                <a:moveTo>
                  <a:pt x="217513" y="46143"/>
                </a:moveTo>
                <a:lnTo>
                  <a:pt x="233777" y="55744"/>
                </a:lnTo>
                <a:lnTo>
                  <a:pt x="247904" y="47624"/>
                </a:lnTo>
                <a:lnTo>
                  <a:pt x="252602" y="47624"/>
                </a:lnTo>
                <a:lnTo>
                  <a:pt x="252602" y="46354"/>
                </a:lnTo>
                <a:lnTo>
                  <a:pt x="217513" y="46143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4657345" y="3016789"/>
            <a:ext cx="438911" cy="193548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4659248" y="3033427"/>
            <a:ext cx="340360" cy="111125"/>
          </a:xfrm>
          <a:custGeom>
            <a:avLst/>
            <a:gdLst/>
            <a:ahLst/>
            <a:cxnLst/>
            <a:rect l="l" t="t" r="r" b="b"/>
            <a:pathLst>
              <a:path w="340360" h="111125">
                <a:moveTo>
                  <a:pt x="323548" y="45465"/>
                </a:moveTo>
                <a:lnTo>
                  <a:pt x="320928" y="45465"/>
                </a:lnTo>
                <a:lnTo>
                  <a:pt x="320928" y="64515"/>
                </a:lnTo>
                <a:lnTo>
                  <a:pt x="285723" y="64669"/>
                </a:lnTo>
                <a:lnTo>
                  <a:pt x="235585" y="94233"/>
                </a:lnTo>
                <a:lnTo>
                  <a:pt x="234061" y="100075"/>
                </a:lnTo>
                <a:lnTo>
                  <a:pt x="236727" y="104647"/>
                </a:lnTo>
                <a:lnTo>
                  <a:pt x="239395" y="109093"/>
                </a:lnTo>
                <a:lnTo>
                  <a:pt x="245237" y="110616"/>
                </a:lnTo>
                <a:lnTo>
                  <a:pt x="339851" y="54863"/>
                </a:lnTo>
                <a:lnTo>
                  <a:pt x="323548" y="45465"/>
                </a:lnTo>
                <a:close/>
              </a:path>
              <a:path w="340360" h="111125">
                <a:moveTo>
                  <a:pt x="285737" y="45619"/>
                </a:moveTo>
                <a:lnTo>
                  <a:pt x="0" y="46862"/>
                </a:lnTo>
                <a:lnTo>
                  <a:pt x="126" y="65912"/>
                </a:lnTo>
                <a:lnTo>
                  <a:pt x="285723" y="64669"/>
                </a:lnTo>
                <a:lnTo>
                  <a:pt x="302035" y="55040"/>
                </a:lnTo>
                <a:lnTo>
                  <a:pt x="285737" y="45619"/>
                </a:lnTo>
                <a:close/>
              </a:path>
              <a:path w="340360" h="111125">
                <a:moveTo>
                  <a:pt x="302035" y="55040"/>
                </a:moveTo>
                <a:lnTo>
                  <a:pt x="285723" y="64669"/>
                </a:lnTo>
                <a:lnTo>
                  <a:pt x="320928" y="64515"/>
                </a:lnTo>
                <a:lnTo>
                  <a:pt x="320928" y="63245"/>
                </a:lnTo>
                <a:lnTo>
                  <a:pt x="316229" y="63245"/>
                </a:lnTo>
                <a:lnTo>
                  <a:pt x="302035" y="55040"/>
                </a:lnTo>
                <a:close/>
              </a:path>
              <a:path w="340360" h="111125">
                <a:moveTo>
                  <a:pt x="316102" y="46736"/>
                </a:moveTo>
                <a:lnTo>
                  <a:pt x="302035" y="55040"/>
                </a:lnTo>
                <a:lnTo>
                  <a:pt x="316229" y="63245"/>
                </a:lnTo>
                <a:lnTo>
                  <a:pt x="316102" y="46736"/>
                </a:lnTo>
                <a:close/>
              </a:path>
              <a:path w="340360" h="111125">
                <a:moveTo>
                  <a:pt x="320928" y="46736"/>
                </a:moveTo>
                <a:lnTo>
                  <a:pt x="316102" y="46736"/>
                </a:lnTo>
                <a:lnTo>
                  <a:pt x="316229" y="63245"/>
                </a:lnTo>
                <a:lnTo>
                  <a:pt x="320928" y="63245"/>
                </a:lnTo>
                <a:lnTo>
                  <a:pt x="320928" y="46736"/>
                </a:lnTo>
                <a:close/>
              </a:path>
              <a:path w="340360" h="111125">
                <a:moveTo>
                  <a:pt x="320928" y="45465"/>
                </a:moveTo>
                <a:lnTo>
                  <a:pt x="285737" y="45619"/>
                </a:lnTo>
                <a:lnTo>
                  <a:pt x="302035" y="55040"/>
                </a:lnTo>
                <a:lnTo>
                  <a:pt x="316102" y="46736"/>
                </a:lnTo>
                <a:lnTo>
                  <a:pt x="320928" y="46736"/>
                </a:lnTo>
                <a:lnTo>
                  <a:pt x="320928" y="45465"/>
                </a:lnTo>
                <a:close/>
              </a:path>
              <a:path w="340360" h="111125">
                <a:moveTo>
                  <a:pt x="244728" y="0"/>
                </a:moveTo>
                <a:lnTo>
                  <a:pt x="238887" y="1524"/>
                </a:lnTo>
                <a:lnTo>
                  <a:pt x="236220" y="6096"/>
                </a:lnTo>
                <a:lnTo>
                  <a:pt x="233679" y="10667"/>
                </a:lnTo>
                <a:lnTo>
                  <a:pt x="235203" y="16510"/>
                </a:lnTo>
                <a:lnTo>
                  <a:pt x="239775" y="19050"/>
                </a:lnTo>
                <a:lnTo>
                  <a:pt x="285737" y="45619"/>
                </a:lnTo>
                <a:lnTo>
                  <a:pt x="323548" y="45465"/>
                </a:lnTo>
                <a:lnTo>
                  <a:pt x="244728" y="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6217920" y="3018314"/>
            <a:ext cx="370332" cy="195071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6219825" y="3033936"/>
            <a:ext cx="271780" cy="111125"/>
          </a:xfrm>
          <a:custGeom>
            <a:avLst/>
            <a:gdLst/>
            <a:ahLst/>
            <a:cxnLst/>
            <a:rect l="l" t="t" r="r" b="b"/>
            <a:pathLst>
              <a:path w="271779" h="111125">
                <a:moveTo>
                  <a:pt x="217339" y="65192"/>
                </a:moveTo>
                <a:lnTo>
                  <a:pt x="166877" y="94233"/>
                </a:lnTo>
                <a:lnTo>
                  <a:pt x="165226" y="100075"/>
                </a:lnTo>
                <a:lnTo>
                  <a:pt x="167894" y="104647"/>
                </a:lnTo>
                <a:lnTo>
                  <a:pt x="170561" y="109092"/>
                </a:lnTo>
                <a:lnTo>
                  <a:pt x="176275" y="110743"/>
                </a:lnTo>
                <a:lnTo>
                  <a:pt x="254978" y="65404"/>
                </a:lnTo>
                <a:lnTo>
                  <a:pt x="252602" y="65404"/>
                </a:lnTo>
                <a:lnTo>
                  <a:pt x="217339" y="65192"/>
                </a:lnTo>
                <a:close/>
              </a:path>
              <a:path w="271779" h="111125">
                <a:moveTo>
                  <a:pt x="233777" y="55744"/>
                </a:moveTo>
                <a:lnTo>
                  <a:pt x="217339" y="65192"/>
                </a:lnTo>
                <a:lnTo>
                  <a:pt x="252602" y="65404"/>
                </a:lnTo>
                <a:lnTo>
                  <a:pt x="252602" y="64007"/>
                </a:lnTo>
                <a:lnTo>
                  <a:pt x="247776" y="64007"/>
                </a:lnTo>
                <a:lnTo>
                  <a:pt x="233777" y="55744"/>
                </a:lnTo>
                <a:close/>
              </a:path>
              <a:path w="271779" h="111125">
                <a:moveTo>
                  <a:pt x="177037" y="0"/>
                </a:moveTo>
                <a:lnTo>
                  <a:pt x="171196" y="1523"/>
                </a:lnTo>
                <a:lnTo>
                  <a:pt x="168401" y="6095"/>
                </a:lnTo>
                <a:lnTo>
                  <a:pt x="165735" y="10667"/>
                </a:lnTo>
                <a:lnTo>
                  <a:pt x="167259" y="16509"/>
                </a:lnTo>
                <a:lnTo>
                  <a:pt x="217513" y="46143"/>
                </a:lnTo>
                <a:lnTo>
                  <a:pt x="252602" y="46354"/>
                </a:lnTo>
                <a:lnTo>
                  <a:pt x="252602" y="65404"/>
                </a:lnTo>
                <a:lnTo>
                  <a:pt x="254978" y="65404"/>
                </a:lnTo>
                <a:lnTo>
                  <a:pt x="271525" y="55879"/>
                </a:lnTo>
                <a:lnTo>
                  <a:pt x="181483" y="2793"/>
                </a:lnTo>
                <a:lnTo>
                  <a:pt x="177037" y="0"/>
                </a:lnTo>
                <a:close/>
              </a:path>
              <a:path w="271779" h="111125">
                <a:moveTo>
                  <a:pt x="0" y="44830"/>
                </a:moveTo>
                <a:lnTo>
                  <a:pt x="0" y="63880"/>
                </a:lnTo>
                <a:lnTo>
                  <a:pt x="217339" y="65192"/>
                </a:lnTo>
                <a:lnTo>
                  <a:pt x="233777" y="55744"/>
                </a:lnTo>
                <a:lnTo>
                  <a:pt x="217513" y="46143"/>
                </a:lnTo>
                <a:lnTo>
                  <a:pt x="0" y="44830"/>
                </a:lnTo>
                <a:close/>
              </a:path>
              <a:path w="271779" h="111125">
                <a:moveTo>
                  <a:pt x="247903" y="47624"/>
                </a:moveTo>
                <a:lnTo>
                  <a:pt x="233777" y="55744"/>
                </a:lnTo>
                <a:lnTo>
                  <a:pt x="247776" y="64007"/>
                </a:lnTo>
                <a:lnTo>
                  <a:pt x="247903" y="47624"/>
                </a:lnTo>
                <a:close/>
              </a:path>
              <a:path w="271779" h="111125">
                <a:moveTo>
                  <a:pt x="252602" y="47624"/>
                </a:moveTo>
                <a:lnTo>
                  <a:pt x="247903" y="47624"/>
                </a:lnTo>
                <a:lnTo>
                  <a:pt x="247776" y="64007"/>
                </a:lnTo>
                <a:lnTo>
                  <a:pt x="252602" y="64007"/>
                </a:lnTo>
                <a:lnTo>
                  <a:pt x="252602" y="47624"/>
                </a:lnTo>
                <a:close/>
              </a:path>
              <a:path w="271779" h="111125">
                <a:moveTo>
                  <a:pt x="217513" y="46143"/>
                </a:moveTo>
                <a:lnTo>
                  <a:pt x="233777" y="55744"/>
                </a:lnTo>
                <a:lnTo>
                  <a:pt x="247903" y="47624"/>
                </a:lnTo>
                <a:lnTo>
                  <a:pt x="252602" y="47624"/>
                </a:lnTo>
                <a:lnTo>
                  <a:pt x="252602" y="46354"/>
                </a:lnTo>
                <a:lnTo>
                  <a:pt x="217513" y="46143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7979664" y="3019838"/>
            <a:ext cx="303276" cy="195071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7981822" y="3036857"/>
            <a:ext cx="203326" cy="110617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1637151" y="4981627"/>
            <a:ext cx="1570495" cy="1069045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 txBox="1"/>
          <p:nvPr/>
        </p:nvSpPr>
        <p:spPr>
          <a:xfrm>
            <a:off x="1676400" y="4998053"/>
            <a:ext cx="1492250" cy="959878"/>
          </a:xfrm>
          <a:prstGeom prst="rect">
            <a:avLst/>
          </a:prstGeom>
          <a:ln w="12700">
            <a:solidFill>
              <a:srgbClr val="497DBA"/>
            </a:solidFill>
          </a:ln>
        </p:spPr>
        <p:txBody>
          <a:bodyPr vert="horz" wrap="square" lIns="0" tIns="5715" rIns="0" bIns="0" rtlCol="0">
            <a:spAutoFit/>
          </a:bodyPr>
          <a:lstStyle/>
          <a:p>
            <a:pPr>
              <a:spcBef>
                <a:spcPts val="45"/>
              </a:spcBef>
            </a:pPr>
            <a:endParaRPr sz="1400" dirty="0">
              <a:cs typeface="Times New Roman"/>
            </a:endParaRPr>
          </a:p>
          <a:p>
            <a:pPr marL="67310" algn="ctr"/>
            <a:r>
              <a:rPr sz="1600" spc="-5" dirty="0">
                <a:cs typeface="Trebuchet MS"/>
              </a:rPr>
              <a:t>Information</a:t>
            </a:r>
            <a:endParaRPr sz="1600" dirty="0">
              <a:cs typeface="Trebuchet MS"/>
            </a:endParaRPr>
          </a:p>
          <a:p>
            <a:pPr marL="65405" algn="ctr"/>
            <a:r>
              <a:rPr sz="1600" spc="-5" dirty="0" smtClean="0">
                <a:cs typeface="Trebuchet MS"/>
              </a:rPr>
              <a:t>Sink</a:t>
            </a:r>
            <a:endParaRPr lang="en-US" sz="1600" spc="-5" dirty="0" smtClean="0">
              <a:cs typeface="Trebuchet MS"/>
            </a:endParaRPr>
          </a:p>
          <a:p>
            <a:pPr marL="65405" algn="ctr"/>
            <a:endParaRPr sz="1600" dirty="0">
              <a:cs typeface="Trebuchet MS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3400441" y="4981627"/>
            <a:ext cx="1297652" cy="1069045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 txBox="1"/>
          <p:nvPr/>
        </p:nvSpPr>
        <p:spPr>
          <a:xfrm>
            <a:off x="3440176" y="4998053"/>
            <a:ext cx="1219200" cy="959878"/>
          </a:xfrm>
          <a:prstGeom prst="rect">
            <a:avLst/>
          </a:prstGeom>
          <a:ln w="12700">
            <a:solidFill>
              <a:srgbClr val="497DBA"/>
            </a:solidFill>
          </a:ln>
        </p:spPr>
        <p:txBody>
          <a:bodyPr vert="horz" wrap="square" lIns="0" tIns="5715" rIns="0" bIns="0" rtlCol="0">
            <a:spAutoFit/>
          </a:bodyPr>
          <a:lstStyle/>
          <a:p>
            <a:pPr>
              <a:spcBef>
                <a:spcPts val="45"/>
              </a:spcBef>
            </a:pPr>
            <a:endParaRPr sz="1400" dirty="0">
              <a:cs typeface="Times New Roman"/>
            </a:endParaRPr>
          </a:p>
          <a:p>
            <a:pPr marL="68580" algn="ctr"/>
            <a:r>
              <a:rPr sz="1600" spc="-5" dirty="0">
                <a:cs typeface="Trebuchet MS"/>
              </a:rPr>
              <a:t>D /</a:t>
            </a:r>
            <a:r>
              <a:rPr sz="1600" spc="-110" dirty="0">
                <a:cs typeface="Trebuchet MS"/>
              </a:rPr>
              <a:t> </a:t>
            </a:r>
            <a:r>
              <a:rPr sz="1600" spc="-5" dirty="0">
                <a:cs typeface="Trebuchet MS"/>
              </a:rPr>
              <a:t>A</a:t>
            </a:r>
            <a:endParaRPr sz="1600" dirty="0">
              <a:cs typeface="Trebuchet MS"/>
            </a:endParaRPr>
          </a:p>
          <a:p>
            <a:pPr marL="64769" algn="ctr"/>
            <a:r>
              <a:rPr sz="1600" spc="-5" dirty="0" smtClean="0">
                <a:cs typeface="Trebuchet MS"/>
              </a:rPr>
              <a:t>Converter</a:t>
            </a:r>
            <a:endParaRPr lang="en-US" sz="1600" spc="-5" dirty="0" smtClean="0">
              <a:cs typeface="Trebuchet MS"/>
            </a:endParaRPr>
          </a:p>
          <a:p>
            <a:pPr marL="64769" algn="ctr"/>
            <a:endParaRPr sz="1600" dirty="0">
              <a:cs typeface="Trebuchet MS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4959504" y="4981627"/>
            <a:ext cx="1299154" cy="1069045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4999102" y="4998053"/>
            <a:ext cx="1221105" cy="990600"/>
          </a:xfrm>
          <a:custGeom>
            <a:avLst/>
            <a:gdLst/>
            <a:ahLst/>
            <a:cxnLst/>
            <a:rect l="l" t="t" r="r" b="b"/>
            <a:pathLst>
              <a:path w="1221104" h="990600">
                <a:moveTo>
                  <a:pt x="0" y="990600"/>
                </a:moveTo>
                <a:lnTo>
                  <a:pt x="1220787" y="990600"/>
                </a:lnTo>
                <a:lnTo>
                  <a:pt x="1220787" y="0"/>
                </a:lnTo>
                <a:lnTo>
                  <a:pt x="0" y="0"/>
                </a:lnTo>
                <a:lnTo>
                  <a:pt x="0" y="990600"/>
                </a:lnTo>
                <a:close/>
              </a:path>
            </a:pathLst>
          </a:custGeom>
          <a:ln w="12700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 txBox="1"/>
          <p:nvPr/>
        </p:nvSpPr>
        <p:spPr>
          <a:xfrm>
            <a:off x="5141721" y="5266316"/>
            <a:ext cx="867410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1440">
              <a:spcBef>
                <a:spcPts val="100"/>
              </a:spcBef>
            </a:pPr>
            <a:r>
              <a:rPr spc="-5" dirty="0">
                <a:cs typeface="Trebuchet MS"/>
              </a:rPr>
              <a:t>Source</a:t>
            </a:r>
            <a:endParaRPr>
              <a:cs typeface="Trebuchet MS"/>
            </a:endParaRPr>
          </a:p>
          <a:p>
            <a:pPr marL="12700"/>
            <a:r>
              <a:rPr spc="-5" dirty="0">
                <a:cs typeface="Trebuchet MS"/>
              </a:rPr>
              <a:t>Dec</a:t>
            </a:r>
            <a:r>
              <a:rPr spc="-15" dirty="0">
                <a:cs typeface="Trebuchet MS"/>
              </a:rPr>
              <a:t>o</a:t>
            </a:r>
            <a:r>
              <a:rPr spc="-5" dirty="0">
                <a:cs typeface="Trebuchet MS"/>
              </a:rPr>
              <a:t>d</a:t>
            </a:r>
            <a:r>
              <a:rPr dirty="0">
                <a:cs typeface="Trebuchet MS"/>
              </a:rPr>
              <a:t>er</a:t>
            </a:r>
            <a:endParaRPr>
              <a:cs typeface="Trebuchet MS"/>
            </a:endParaRPr>
          </a:p>
        </p:txBody>
      </p:sp>
      <p:sp>
        <p:nvSpPr>
          <p:cNvPr id="41" name="object 41"/>
          <p:cNvSpPr/>
          <p:nvPr/>
        </p:nvSpPr>
        <p:spPr>
          <a:xfrm>
            <a:off x="6451467" y="4981627"/>
            <a:ext cx="1570495" cy="1069045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 txBox="1"/>
          <p:nvPr/>
        </p:nvSpPr>
        <p:spPr>
          <a:xfrm>
            <a:off x="6837046" y="5217853"/>
            <a:ext cx="866775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1590">
              <a:spcBef>
                <a:spcPts val="100"/>
              </a:spcBef>
            </a:pPr>
            <a:r>
              <a:rPr spc="-5" dirty="0">
                <a:cs typeface="Trebuchet MS"/>
              </a:rPr>
              <a:t>Channel</a:t>
            </a:r>
            <a:endParaRPr dirty="0">
              <a:cs typeface="Trebuchet MS"/>
            </a:endParaRPr>
          </a:p>
          <a:p>
            <a:pPr marL="12700"/>
            <a:r>
              <a:rPr spc="-5" dirty="0">
                <a:cs typeface="Trebuchet MS"/>
              </a:rPr>
              <a:t>Dec</a:t>
            </a:r>
            <a:r>
              <a:rPr spc="-10" dirty="0">
                <a:cs typeface="Trebuchet MS"/>
              </a:rPr>
              <a:t>o</a:t>
            </a:r>
            <a:r>
              <a:rPr dirty="0">
                <a:cs typeface="Trebuchet MS"/>
              </a:rPr>
              <a:t>d</a:t>
            </a:r>
            <a:r>
              <a:rPr spc="-5" dirty="0">
                <a:cs typeface="Trebuchet MS"/>
              </a:rPr>
              <a:t>er</a:t>
            </a:r>
            <a:endParaRPr dirty="0">
              <a:cs typeface="Trebuchet MS"/>
            </a:endParaRPr>
          </a:p>
        </p:txBody>
      </p:sp>
      <p:sp>
        <p:nvSpPr>
          <p:cNvPr id="45" name="object 45"/>
          <p:cNvSpPr/>
          <p:nvPr/>
        </p:nvSpPr>
        <p:spPr>
          <a:xfrm>
            <a:off x="8146154" y="4983151"/>
            <a:ext cx="1570495" cy="1069045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8185150" y="4999641"/>
            <a:ext cx="1492250" cy="990600"/>
          </a:xfrm>
          <a:custGeom>
            <a:avLst/>
            <a:gdLst/>
            <a:ahLst/>
            <a:cxnLst/>
            <a:rect l="l" t="t" r="r" b="b"/>
            <a:pathLst>
              <a:path w="1492250" h="990600">
                <a:moveTo>
                  <a:pt x="0" y="990600"/>
                </a:moveTo>
                <a:lnTo>
                  <a:pt x="1492250" y="990600"/>
                </a:lnTo>
                <a:lnTo>
                  <a:pt x="1492250" y="0"/>
                </a:lnTo>
                <a:lnTo>
                  <a:pt x="0" y="0"/>
                </a:lnTo>
                <a:lnTo>
                  <a:pt x="0" y="990600"/>
                </a:lnTo>
                <a:close/>
              </a:path>
            </a:pathLst>
          </a:custGeom>
          <a:ln w="12700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 txBox="1"/>
          <p:nvPr/>
        </p:nvSpPr>
        <p:spPr>
          <a:xfrm>
            <a:off x="8402828" y="5217852"/>
            <a:ext cx="1126490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400" spc="-5" dirty="0">
                <a:cs typeface="Trebuchet MS"/>
              </a:rPr>
              <a:t>Demodulator</a:t>
            </a:r>
            <a:endParaRPr sz="1400" dirty="0">
              <a:cs typeface="Trebuchet MS"/>
            </a:endParaRPr>
          </a:p>
        </p:txBody>
      </p:sp>
      <p:sp>
        <p:nvSpPr>
          <p:cNvPr id="49" name="object 49"/>
          <p:cNvSpPr/>
          <p:nvPr/>
        </p:nvSpPr>
        <p:spPr>
          <a:xfrm>
            <a:off x="7885177" y="5421662"/>
            <a:ext cx="301751" cy="195072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7981950" y="5438768"/>
            <a:ext cx="203326" cy="110642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6150865" y="5441474"/>
            <a:ext cx="301751" cy="195072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6248400" y="5459406"/>
            <a:ext cx="203326" cy="110642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4629912" y="5442998"/>
            <a:ext cx="301751" cy="195072"/>
          </a:xfrm>
          <a:prstGeom prst="rect">
            <a:avLst/>
          </a:prstGeom>
          <a:blipFill>
            <a:blip r:embed="rId2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4727575" y="5460993"/>
            <a:ext cx="203326" cy="110642"/>
          </a:xfrm>
          <a:prstGeom prst="rect">
            <a:avLst/>
          </a:prstGeom>
          <a:blipFill>
            <a:blip r:embed="rId2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3137916" y="5423186"/>
            <a:ext cx="303276" cy="195072"/>
          </a:xfrm>
          <a:prstGeom prst="rect">
            <a:avLst/>
          </a:prstGeom>
          <a:blipFill>
            <a:blip r:embed="rId2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3235325" y="5440344"/>
            <a:ext cx="204850" cy="110655"/>
          </a:xfrm>
          <a:prstGeom prst="rect">
            <a:avLst/>
          </a:prstGeom>
          <a:blipFill>
            <a:blip r:embed="rId2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9331860" y="3916322"/>
            <a:ext cx="1299154" cy="723157"/>
          </a:xfrm>
          <a:prstGeom prst="rect">
            <a:avLst/>
          </a:prstGeom>
          <a:blipFill>
            <a:blip r:embed="rId2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9371077" y="3932842"/>
            <a:ext cx="1221105" cy="644525"/>
          </a:xfrm>
          <a:custGeom>
            <a:avLst/>
            <a:gdLst/>
            <a:ahLst/>
            <a:cxnLst/>
            <a:rect l="l" t="t" r="r" b="b"/>
            <a:pathLst>
              <a:path w="1221104" h="644525">
                <a:moveTo>
                  <a:pt x="0" y="644525"/>
                </a:moveTo>
                <a:lnTo>
                  <a:pt x="1220787" y="644525"/>
                </a:lnTo>
                <a:lnTo>
                  <a:pt x="1220787" y="0"/>
                </a:lnTo>
                <a:lnTo>
                  <a:pt x="0" y="0"/>
                </a:lnTo>
                <a:lnTo>
                  <a:pt x="0" y="644525"/>
                </a:lnTo>
                <a:close/>
              </a:path>
            </a:pathLst>
          </a:custGeom>
          <a:ln w="12700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9675877" y="3105181"/>
            <a:ext cx="403859" cy="950976"/>
          </a:xfrm>
          <a:prstGeom prst="rect">
            <a:avLst/>
          </a:prstGeom>
          <a:blipFill>
            <a:blip r:embed="rId2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9677400" y="3081941"/>
            <a:ext cx="360680" cy="850900"/>
          </a:xfrm>
          <a:custGeom>
            <a:avLst/>
            <a:gdLst/>
            <a:ahLst/>
            <a:cxnLst/>
            <a:rect l="l" t="t" r="r" b="b"/>
            <a:pathLst>
              <a:path w="360679" h="850900">
                <a:moveTo>
                  <a:pt x="260096" y="744982"/>
                </a:moveTo>
                <a:lnTo>
                  <a:pt x="250951" y="750316"/>
                </a:lnTo>
                <a:lnTo>
                  <a:pt x="249427" y="756157"/>
                </a:lnTo>
                <a:lnTo>
                  <a:pt x="252095" y="760602"/>
                </a:lnTo>
                <a:lnTo>
                  <a:pt x="304800" y="850900"/>
                </a:lnTo>
                <a:lnTo>
                  <a:pt x="315770" y="832104"/>
                </a:lnTo>
                <a:lnTo>
                  <a:pt x="295275" y="832104"/>
                </a:lnTo>
                <a:lnTo>
                  <a:pt x="295275" y="796797"/>
                </a:lnTo>
                <a:lnTo>
                  <a:pt x="265938" y="746506"/>
                </a:lnTo>
                <a:lnTo>
                  <a:pt x="260096" y="744982"/>
                </a:lnTo>
                <a:close/>
              </a:path>
              <a:path w="360679" h="850900">
                <a:moveTo>
                  <a:pt x="295275" y="796797"/>
                </a:moveTo>
                <a:lnTo>
                  <a:pt x="295275" y="832104"/>
                </a:lnTo>
                <a:lnTo>
                  <a:pt x="314325" y="832104"/>
                </a:lnTo>
                <a:lnTo>
                  <a:pt x="314325" y="827277"/>
                </a:lnTo>
                <a:lnTo>
                  <a:pt x="296545" y="827277"/>
                </a:lnTo>
                <a:lnTo>
                  <a:pt x="304800" y="813126"/>
                </a:lnTo>
                <a:lnTo>
                  <a:pt x="295275" y="796797"/>
                </a:lnTo>
                <a:close/>
              </a:path>
              <a:path w="360679" h="850900">
                <a:moveTo>
                  <a:pt x="349503" y="744982"/>
                </a:moveTo>
                <a:lnTo>
                  <a:pt x="343661" y="746506"/>
                </a:lnTo>
                <a:lnTo>
                  <a:pt x="314325" y="796797"/>
                </a:lnTo>
                <a:lnTo>
                  <a:pt x="314325" y="832104"/>
                </a:lnTo>
                <a:lnTo>
                  <a:pt x="315770" y="832104"/>
                </a:lnTo>
                <a:lnTo>
                  <a:pt x="360172" y="756031"/>
                </a:lnTo>
                <a:lnTo>
                  <a:pt x="358648" y="750316"/>
                </a:lnTo>
                <a:lnTo>
                  <a:pt x="349503" y="744982"/>
                </a:lnTo>
                <a:close/>
              </a:path>
              <a:path w="360679" h="850900">
                <a:moveTo>
                  <a:pt x="304800" y="813126"/>
                </a:moveTo>
                <a:lnTo>
                  <a:pt x="296545" y="827277"/>
                </a:lnTo>
                <a:lnTo>
                  <a:pt x="313054" y="827277"/>
                </a:lnTo>
                <a:lnTo>
                  <a:pt x="304800" y="813126"/>
                </a:lnTo>
                <a:close/>
              </a:path>
              <a:path w="360679" h="850900">
                <a:moveTo>
                  <a:pt x="314325" y="796797"/>
                </a:moveTo>
                <a:lnTo>
                  <a:pt x="304800" y="813126"/>
                </a:lnTo>
                <a:lnTo>
                  <a:pt x="313054" y="827277"/>
                </a:lnTo>
                <a:lnTo>
                  <a:pt x="314325" y="827277"/>
                </a:lnTo>
                <a:lnTo>
                  <a:pt x="314325" y="796797"/>
                </a:lnTo>
                <a:close/>
              </a:path>
              <a:path w="360679" h="850900">
                <a:moveTo>
                  <a:pt x="295275" y="9525"/>
                </a:moveTo>
                <a:lnTo>
                  <a:pt x="295275" y="796797"/>
                </a:lnTo>
                <a:lnTo>
                  <a:pt x="304800" y="813126"/>
                </a:lnTo>
                <a:lnTo>
                  <a:pt x="314325" y="796797"/>
                </a:lnTo>
                <a:lnTo>
                  <a:pt x="314325" y="19050"/>
                </a:lnTo>
                <a:lnTo>
                  <a:pt x="304800" y="19050"/>
                </a:lnTo>
                <a:lnTo>
                  <a:pt x="295275" y="9525"/>
                </a:lnTo>
                <a:close/>
              </a:path>
              <a:path w="360679" h="850900">
                <a:moveTo>
                  <a:pt x="314325" y="0"/>
                </a:moveTo>
                <a:lnTo>
                  <a:pt x="0" y="0"/>
                </a:lnTo>
                <a:lnTo>
                  <a:pt x="0" y="19050"/>
                </a:lnTo>
                <a:lnTo>
                  <a:pt x="295275" y="19050"/>
                </a:lnTo>
                <a:lnTo>
                  <a:pt x="295275" y="9525"/>
                </a:lnTo>
                <a:lnTo>
                  <a:pt x="314325" y="9525"/>
                </a:lnTo>
                <a:lnTo>
                  <a:pt x="314325" y="0"/>
                </a:lnTo>
                <a:close/>
              </a:path>
              <a:path w="360679" h="850900">
                <a:moveTo>
                  <a:pt x="314325" y="9525"/>
                </a:moveTo>
                <a:lnTo>
                  <a:pt x="295275" y="9525"/>
                </a:lnTo>
                <a:lnTo>
                  <a:pt x="304800" y="19050"/>
                </a:lnTo>
                <a:lnTo>
                  <a:pt x="314325" y="19050"/>
                </a:lnTo>
                <a:lnTo>
                  <a:pt x="314325" y="9525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 txBox="1"/>
          <p:nvPr/>
        </p:nvSpPr>
        <p:spPr>
          <a:xfrm>
            <a:off x="9527541" y="4113004"/>
            <a:ext cx="850265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pc="-5" dirty="0">
                <a:cs typeface="Trebuchet MS"/>
              </a:rPr>
              <a:t>Channel</a:t>
            </a:r>
            <a:endParaRPr>
              <a:cs typeface="Trebuchet MS"/>
            </a:endParaRPr>
          </a:p>
        </p:txBody>
      </p:sp>
      <p:sp>
        <p:nvSpPr>
          <p:cNvPr id="63" name="object 63"/>
          <p:cNvSpPr/>
          <p:nvPr/>
        </p:nvSpPr>
        <p:spPr>
          <a:xfrm>
            <a:off x="9579865" y="4601750"/>
            <a:ext cx="413003" cy="1016508"/>
          </a:xfrm>
          <a:prstGeom prst="rect">
            <a:avLst/>
          </a:prstGeom>
          <a:blipFill>
            <a:blip r:embed="rId2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9677401" y="4577367"/>
            <a:ext cx="314325" cy="973455"/>
          </a:xfrm>
          <a:custGeom>
            <a:avLst/>
            <a:gdLst/>
            <a:ahLst/>
            <a:cxnLst/>
            <a:rect l="l" t="t" r="r" b="b"/>
            <a:pathLst>
              <a:path w="314325" h="973454">
                <a:moveTo>
                  <a:pt x="94742" y="862241"/>
                </a:moveTo>
                <a:lnTo>
                  <a:pt x="90297" y="864895"/>
                </a:lnTo>
                <a:lnTo>
                  <a:pt x="0" y="917575"/>
                </a:lnTo>
                <a:lnTo>
                  <a:pt x="90297" y="970254"/>
                </a:lnTo>
                <a:lnTo>
                  <a:pt x="94742" y="972896"/>
                </a:lnTo>
                <a:lnTo>
                  <a:pt x="100583" y="971372"/>
                </a:lnTo>
                <a:lnTo>
                  <a:pt x="105918" y="962279"/>
                </a:lnTo>
                <a:lnTo>
                  <a:pt x="104394" y="956449"/>
                </a:lnTo>
                <a:lnTo>
                  <a:pt x="54066" y="927100"/>
                </a:lnTo>
                <a:lnTo>
                  <a:pt x="18796" y="927100"/>
                </a:lnTo>
                <a:lnTo>
                  <a:pt x="18796" y="908050"/>
                </a:lnTo>
                <a:lnTo>
                  <a:pt x="54066" y="908050"/>
                </a:lnTo>
                <a:lnTo>
                  <a:pt x="104394" y="878700"/>
                </a:lnTo>
                <a:lnTo>
                  <a:pt x="105918" y="872871"/>
                </a:lnTo>
                <a:lnTo>
                  <a:pt x="100583" y="863777"/>
                </a:lnTo>
                <a:lnTo>
                  <a:pt x="94742" y="862241"/>
                </a:lnTo>
                <a:close/>
              </a:path>
              <a:path w="314325" h="973454">
                <a:moveTo>
                  <a:pt x="54066" y="908050"/>
                </a:moveTo>
                <a:lnTo>
                  <a:pt x="18796" y="908050"/>
                </a:lnTo>
                <a:lnTo>
                  <a:pt x="18796" y="927100"/>
                </a:lnTo>
                <a:lnTo>
                  <a:pt x="54066" y="927100"/>
                </a:lnTo>
                <a:lnTo>
                  <a:pt x="51845" y="925804"/>
                </a:lnTo>
                <a:lnTo>
                  <a:pt x="23622" y="925804"/>
                </a:lnTo>
                <a:lnTo>
                  <a:pt x="23622" y="909345"/>
                </a:lnTo>
                <a:lnTo>
                  <a:pt x="51845" y="909345"/>
                </a:lnTo>
                <a:lnTo>
                  <a:pt x="54066" y="908050"/>
                </a:lnTo>
                <a:close/>
              </a:path>
              <a:path w="314325" h="973454">
                <a:moveTo>
                  <a:pt x="295275" y="908050"/>
                </a:moveTo>
                <a:lnTo>
                  <a:pt x="54066" y="908050"/>
                </a:lnTo>
                <a:lnTo>
                  <a:pt x="37733" y="917575"/>
                </a:lnTo>
                <a:lnTo>
                  <a:pt x="54066" y="927100"/>
                </a:lnTo>
                <a:lnTo>
                  <a:pt x="314325" y="927100"/>
                </a:lnTo>
                <a:lnTo>
                  <a:pt x="314325" y="917575"/>
                </a:lnTo>
                <a:lnTo>
                  <a:pt x="295275" y="917575"/>
                </a:lnTo>
                <a:lnTo>
                  <a:pt x="295275" y="908050"/>
                </a:lnTo>
                <a:close/>
              </a:path>
              <a:path w="314325" h="973454">
                <a:moveTo>
                  <a:pt x="23622" y="909345"/>
                </a:moveTo>
                <a:lnTo>
                  <a:pt x="23622" y="925804"/>
                </a:lnTo>
                <a:lnTo>
                  <a:pt x="37733" y="917575"/>
                </a:lnTo>
                <a:lnTo>
                  <a:pt x="23622" y="909345"/>
                </a:lnTo>
                <a:close/>
              </a:path>
              <a:path w="314325" h="973454">
                <a:moveTo>
                  <a:pt x="37733" y="917575"/>
                </a:moveTo>
                <a:lnTo>
                  <a:pt x="23622" y="925804"/>
                </a:lnTo>
                <a:lnTo>
                  <a:pt x="51845" y="925804"/>
                </a:lnTo>
                <a:lnTo>
                  <a:pt x="37733" y="917575"/>
                </a:lnTo>
                <a:close/>
              </a:path>
              <a:path w="314325" h="973454">
                <a:moveTo>
                  <a:pt x="51845" y="909345"/>
                </a:moveTo>
                <a:lnTo>
                  <a:pt x="23622" y="909345"/>
                </a:lnTo>
                <a:lnTo>
                  <a:pt x="37733" y="917575"/>
                </a:lnTo>
                <a:lnTo>
                  <a:pt x="51845" y="909345"/>
                </a:lnTo>
                <a:close/>
              </a:path>
              <a:path w="314325" h="973454">
                <a:moveTo>
                  <a:pt x="314325" y="0"/>
                </a:moveTo>
                <a:lnTo>
                  <a:pt x="295275" y="0"/>
                </a:lnTo>
                <a:lnTo>
                  <a:pt x="295275" y="917575"/>
                </a:lnTo>
                <a:lnTo>
                  <a:pt x="304800" y="908050"/>
                </a:lnTo>
                <a:lnTo>
                  <a:pt x="314325" y="908050"/>
                </a:lnTo>
                <a:lnTo>
                  <a:pt x="314325" y="0"/>
                </a:lnTo>
                <a:close/>
              </a:path>
              <a:path w="314325" h="973454">
                <a:moveTo>
                  <a:pt x="314325" y="908050"/>
                </a:moveTo>
                <a:lnTo>
                  <a:pt x="304800" y="908050"/>
                </a:lnTo>
                <a:lnTo>
                  <a:pt x="295275" y="917575"/>
                </a:lnTo>
                <a:lnTo>
                  <a:pt x="314325" y="917575"/>
                </a:lnTo>
                <a:lnTo>
                  <a:pt x="314325" y="90805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0196632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91673" y="976710"/>
            <a:ext cx="10290220" cy="5159104"/>
          </a:xfrm>
          <a:prstGeom prst="rect">
            <a:avLst/>
          </a:prstGeom>
        </p:spPr>
        <p:txBody>
          <a:bodyPr vert="horz" wrap="square" lIns="0" tIns="64769" rIns="0" bIns="0" rtlCol="0">
            <a:spAutoFit/>
          </a:bodyPr>
          <a:lstStyle/>
          <a:p>
            <a:pPr marL="355600" indent="-342900">
              <a:spcBef>
                <a:spcPts val="509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15" dirty="0">
                <a:latin typeface="Calibri"/>
                <a:cs typeface="Calibri"/>
              </a:rPr>
              <a:t>Information</a:t>
            </a:r>
            <a:r>
              <a:rPr sz="3200" spc="2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source</a:t>
            </a:r>
            <a:endParaRPr sz="3200" dirty="0">
              <a:latin typeface="Calibri"/>
              <a:cs typeface="Calibri"/>
            </a:endParaRPr>
          </a:p>
          <a:p>
            <a:pPr marL="756285" marR="252095" lvl="1" indent="-287020">
              <a:lnSpc>
                <a:spcPts val="3020"/>
              </a:lnSpc>
              <a:spcBef>
                <a:spcPts val="740"/>
              </a:spcBef>
              <a:buFont typeface="Arial"/>
              <a:buChar char="–"/>
              <a:tabLst>
                <a:tab pos="756920" algn="l"/>
              </a:tabLst>
            </a:pPr>
            <a:r>
              <a:rPr sz="2800" spc="-5" dirty="0">
                <a:latin typeface="Calibri"/>
                <a:cs typeface="Calibri"/>
              </a:rPr>
              <a:t>Analog </a:t>
            </a:r>
            <a:r>
              <a:rPr sz="2800" spc="-20" dirty="0">
                <a:latin typeface="Calibri"/>
                <a:cs typeface="Calibri"/>
              </a:rPr>
              <a:t>Data: </a:t>
            </a:r>
            <a:r>
              <a:rPr sz="2800" spc="-10" dirty="0">
                <a:latin typeface="Calibri"/>
                <a:cs typeface="Calibri"/>
              </a:rPr>
              <a:t>Microphone, </a:t>
            </a:r>
            <a:r>
              <a:rPr sz="2800" spc="-5" dirty="0">
                <a:latin typeface="Calibri"/>
                <a:cs typeface="Calibri"/>
              </a:rPr>
              <a:t>speech signal, </a:t>
            </a:r>
            <a:r>
              <a:rPr sz="2800" spc="-10" dirty="0">
                <a:latin typeface="Calibri"/>
                <a:cs typeface="Calibri"/>
              </a:rPr>
              <a:t>image,  video </a:t>
            </a:r>
            <a:r>
              <a:rPr sz="2800" spc="-15" dirty="0" smtClean="0">
                <a:latin typeface="Calibri"/>
                <a:cs typeface="Calibri"/>
              </a:rPr>
              <a:t>etc</a:t>
            </a:r>
            <a:r>
              <a:rPr lang="en-US" sz="2800" spc="-15" dirty="0" smtClean="0">
                <a:latin typeface="Calibri"/>
                <a:cs typeface="Calibri"/>
              </a:rPr>
              <a:t>.</a:t>
            </a:r>
            <a:endParaRPr sz="2800" dirty="0">
              <a:latin typeface="Calibri"/>
              <a:cs typeface="Calibri"/>
            </a:endParaRPr>
          </a:p>
          <a:p>
            <a:pPr marL="756285" marR="5080" lvl="1" indent="-287020">
              <a:lnSpc>
                <a:spcPts val="3020"/>
              </a:lnSpc>
              <a:spcBef>
                <a:spcPts val="680"/>
              </a:spcBef>
              <a:buFont typeface="Arial"/>
              <a:buChar char="–"/>
              <a:tabLst>
                <a:tab pos="756920" algn="l"/>
              </a:tabLst>
            </a:pPr>
            <a:r>
              <a:rPr sz="2800" spc="-10" dirty="0" smtClean="0">
                <a:latin typeface="Calibri"/>
                <a:cs typeface="Calibri"/>
              </a:rPr>
              <a:t>Digital </a:t>
            </a:r>
            <a:r>
              <a:rPr sz="2800" spc="-15" dirty="0">
                <a:latin typeface="Calibri"/>
                <a:cs typeface="Calibri"/>
              </a:rPr>
              <a:t>Data: </a:t>
            </a:r>
            <a:r>
              <a:rPr sz="2800" spc="-20" dirty="0">
                <a:latin typeface="Calibri"/>
                <a:cs typeface="Calibri"/>
              </a:rPr>
              <a:t>keyboard, </a:t>
            </a:r>
            <a:r>
              <a:rPr sz="2800" spc="-10" dirty="0">
                <a:latin typeface="Calibri"/>
                <a:cs typeface="Calibri"/>
              </a:rPr>
              <a:t>binary </a:t>
            </a:r>
            <a:r>
              <a:rPr sz="2800" spc="-20" dirty="0" smtClean="0">
                <a:latin typeface="Calibri"/>
                <a:cs typeface="Calibri"/>
              </a:rPr>
              <a:t>numbers</a:t>
            </a:r>
            <a:r>
              <a:rPr sz="2800" spc="55" dirty="0" smtClean="0">
                <a:latin typeface="Calibri"/>
                <a:cs typeface="Calibri"/>
              </a:rPr>
              <a:t> </a:t>
            </a:r>
            <a:r>
              <a:rPr sz="2800" spc="-15" dirty="0" smtClean="0">
                <a:latin typeface="Calibri"/>
                <a:cs typeface="Calibri"/>
              </a:rPr>
              <a:t>etc</a:t>
            </a:r>
            <a:r>
              <a:rPr lang="en-US" sz="2800" spc="-15" dirty="0" smtClean="0">
                <a:latin typeface="Calibri"/>
                <a:cs typeface="Calibri"/>
              </a:rPr>
              <a:t>.</a:t>
            </a:r>
          </a:p>
          <a:p>
            <a:pPr marL="469265" marR="5080" lvl="1">
              <a:lnSpc>
                <a:spcPts val="3020"/>
              </a:lnSpc>
              <a:spcBef>
                <a:spcPts val="680"/>
              </a:spcBef>
              <a:tabLst>
                <a:tab pos="756920" algn="l"/>
              </a:tabLst>
            </a:pPr>
            <a:endParaRPr sz="2800" dirty="0">
              <a:latin typeface="Calibri"/>
              <a:cs typeface="Calibri"/>
            </a:endParaRPr>
          </a:p>
          <a:p>
            <a:pPr marL="355600" indent="-342900">
              <a:spcBef>
                <a:spcPts val="33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Calibri"/>
                <a:cs typeface="Calibri"/>
              </a:rPr>
              <a:t>Analog </a:t>
            </a:r>
            <a:r>
              <a:rPr sz="3200" spc="-20" dirty="0">
                <a:latin typeface="Calibri"/>
                <a:cs typeface="Calibri"/>
              </a:rPr>
              <a:t>to </a:t>
            </a:r>
            <a:r>
              <a:rPr sz="3200" spc="-10" dirty="0">
                <a:latin typeface="Calibri"/>
                <a:cs typeface="Calibri"/>
              </a:rPr>
              <a:t>Digital </a:t>
            </a:r>
            <a:r>
              <a:rPr sz="3200" spc="-15" dirty="0">
                <a:latin typeface="Calibri"/>
                <a:cs typeface="Calibri"/>
              </a:rPr>
              <a:t>Converter</a:t>
            </a:r>
            <a:r>
              <a:rPr sz="3200" spc="5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(</a:t>
            </a:r>
            <a:r>
              <a:rPr sz="3200" spc="-10" dirty="0" smtClean="0">
                <a:latin typeface="Calibri"/>
                <a:cs typeface="Calibri"/>
              </a:rPr>
              <a:t>A</a:t>
            </a:r>
            <a:r>
              <a:rPr lang="en-US" sz="3200" spc="-10" dirty="0" smtClean="0">
                <a:latin typeface="Calibri"/>
                <a:cs typeface="Calibri"/>
              </a:rPr>
              <a:t>DC</a:t>
            </a:r>
            <a:r>
              <a:rPr sz="3200" spc="-10" dirty="0" smtClean="0">
                <a:latin typeface="Calibri"/>
                <a:cs typeface="Calibri"/>
              </a:rPr>
              <a:t>)</a:t>
            </a:r>
            <a:endParaRPr sz="3200" dirty="0">
              <a:latin typeface="Calibri"/>
              <a:cs typeface="Calibri"/>
            </a:endParaRPr>
          </a:p>
          <a:p>
            <a:pPr marL="756285" lvl="1" indent="-287020">
              <a:spcBef>
                <a:spcPts val="350"/>
              </a:spcBef>
              <a:buFont typeface="Arial"/>
              <a:buChar char="–"/>
              <a:tabLst>
                <a:tab pos="756920" algn="l"/>
              </a:tabLst>
            </a:pPr>
            <a:r>
              <a:rPr sz="2800" spc="-10" dirty="0">
                <a:latin typeface="Calibri"/>
                <a:cs typeface="Calibri"/>
              </a:rPr>
              <a:t>Sampling:</a:t>
            </a:r>
            <a:endParaRPr sz="2800" dirty="0">
              <a:latin typeface="Calibri"/>
              <a:cs typeface="Calibri"/>
            </a:endParaRPr>
          </a:p>
          <a:p>
            <a:pPr marL="1155700" lvl="2" indent="-229235">
              <a:spcBef>
                <a:spcPts val="315"/>
              </a:spcBef>
              <a:buFont typeface="Arial"/>
              <a:buChar char="•"/>
              <a:tabLst>
                <a:tab pos="1156335" algn="l"/>
              </a:tabLst>
            </a:pPr>
            <a:r>
              <a:rPr sz="2400" spc="-10" dirty="0">
                <a:latin typeface="Calibri"/>
                <a:cs typeface="Calibri"/>
              </a:rPr>
              <a:t>Converting continuous </a:t>
            </a:r>
            <a:r>
              <a:rPr sz="2400" dirty="0">
                <a:latin typeface="Calibri"/>
                <a:cs typeface="Calibri"/>
              </a:rPr>
              <a:t>time </a:t>
            </a:r>
            <a:r>
              <a:rPr sz="2400" spc="-5" dirty="0">
                <a:latin typeface="Calibri"/>
                <a:cs typeface="Calibri"/>
              </a:rPr>
              <a:t>signal </a:t>
            </a:r>
            <a:r>
              <a:rPr sz="2400" spc="-15" dirty="0">
                <a:latin typeface="Calibri"/>
                <a:cs typeface="Calibri"/>
              </a:rPr>
              <a:t>to </a:t>
            </a:r>
            <a:r>
              <a:rPr sz="2400" dirty="0">
                <a:latin typeface="Calibri"/>
                <a:cs typeface="Calibri"/>
              </a:rPr>
              <a:t>a </a:t>
            </a:r>
            <a:r>
              <a:rPr sz="2400" spc="-10" dirty="0" smtClean="0">
                <a:latin typeface="Calibri"/>
                <a:cs typeface="Calibri"/>
              </a:rPr>
              <a:t>di</a:t>
            </a:r>
            <a:r>
              <a:rPr lang="en-US" sz="2400" spc="-10" dirty="0" smtClean="0">
                <a:latin typeface="Calibri"/>
                <a:cs typeface="Calibri"/>
              </a:rPr>
              <a:t>screte time</a:t>
            </a:r>
            <a:r>
              <a:rPr sz="2400" spc="-70" dirty="0" smtClean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signal</a:t>
            </a:r>
            <a:endParaRPr sz="2400" dirty="0">
              <a:latin typeface="Calibri"/>
              <a:cs typeface="Calibri"/>
            </a:endParaRPr>
          </a:p>
          <a:p>
            <a:pPr marL="756285" lvl="1" indent="-287020">
              <a:spcBef>
                <a:spcPts val="315"/>
              </a:spcBef>
              <a:buFont typeface="Arial"/>
              <a:buChar char="–"/>
              <a:tabLst>
                <a:tab pos="756920" algn="l"/>
              </a:tabLst>
            </a:pPr>
            <a:r>
              <a:rPr sz="2800" spc="-15" dirty="0">
                <a:latin typeface="Calibri"/>
                <a:cs typeface="Calibri"/>
              </a:rPr>
              <a:t>Quantization:</a:t>
            </a:r>
            <a:endParaRPr sz="2800" dirty="0">
              <a:latin typeface="Calibri"/>
              <a:cs typeface="Calibri"/>
            </a:endParaRPr>
          </a:p>
          <a:p>
            <a:pPr marL="1155700" marR="599440" lvl="2" indent="-228600">
              <a:lnSpc>
                <a:spcPts val="2590"/>
              </a:lnSpc>
              <a:spcBef>
                <a:spcPts val="640"/>
              </a:spcBef>
              <a:buFont typeface="Arial"/>
              <a:buChar char="•"/>
              <a:tabLst>
                <a:tab pos="1156335" algn="l"/>
              </a:tabLst>
            </a:pPr>
            <a:r>
              <a:rPr sz="2400" spc="-10" dirty="0">
                <a:latin typeface="Calibri"/>
                <a:cs typeface="Calibri"/>
              </a:rPr>
              <a:t>Converting </a:t>
            </a:r>
            <a:r>
              <a:rPr sz="2400" dirty="0">
                <a:latin typeface="Calibri"/>
                <a:cs typeface="Calibri"/>
              </a:rPr>
              <a:t>the </a:t>
            </a:r>
            <a:r>
              <a:rPr sz="2400" spc="-5" dirty="0">
                <a:latin typeface="Calibri"/>
                <a:cs typeface="Calibri"/>
              </a:rPr>
              <a:t>amplitude of </a:t>
            </a:r>
            <a:r>
              <a:rPr sz="2400" dirty="0">
                <a:latin typeface="Calibri"/>
                <a:cs typeface="Calibri"/>
              </a:rPr>
              <a:t>the analog </a:t>
            </a:r>
            <a:r>
              <a:rPr sz="2400" spc="-5" dirty="0">
                <a:latin typeface="Calibri"/>
                <a:cs typeface="Calibri"/>
              </a:rPr>
              <a:t>signal </a:t>
            </a:r>
            <a:r>
              <a:rPr sz="2400" spc="-15" dirty="0">
                <a:latin typeface="Calibri"/>
                <a:cs typeface="Calibri"/>
              </a:rPr>
              <a:t>to</a:t>
            </a:r>
            <a:r>
              <a:rPr sz="2400" spc="-12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  </a:t>
            </a:r>
            <a:r>
              <a:rPr sz="2400" spc="-10" dirty="0">
                <a:latin typeface="Calibri"/>
                <a:cs typeface="Calibri"/>
              </a:rPr>
              <a:t>digital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value</a:t>
            </a:r>
            <a:endParaRPr sz="2400" dirty="0">
              <a:latin typeface="Calibri"/>
              <a:cs typeface="Calibri"/>
            </a:endParaRPr>
          </a:p>
          <a:p>
            <a:pPr marL="756285" lvl="1" indent="-287020">
              <a:spcBef>
                <a:spcPts val="275"/>
              </a:spcBef>
              <a:buFont typeface="Arial"/>
              <a:buChar char="–"/>
              <a:tabLst>
                <a:tab pos="756920" algn="l"/>
              </a:tabLst>
            </a:pPr>
            <a:r>
              <a:rPr sz="2800" spc="-10" dirty="0">
                <a:latin typeface="Calibri"/>
                <a:cs typeface="Calibri"/>
              </a:rPr>
              <a:t>Coding:</a:t>
            </a:r>
            <a:endParaRPr sz="2800" dirty="0">
              <a:latin typeface="Calibri"/>
              <a:cs typeface="Calibri"/>
            </a:endParaRPr>
          </a:p>
          <a:p>
            <a:pPr marL="1155700" lvl="2" indent="-229235">
              <a:spcBef>
                <a:spcPts val="315"/>
              </a:spcBef>
              <a:buFont typeface="Arial"/>
              <a:buChar char="•"/>
              <a:tabLst>
                <a:tab pos="1156335" algn="l"/>
              </a:tabLst>
            </a:pPr>
            <a:r>
              <a:rPr sz="2400" dirty="0">
                <a:latin typeface="Calibri"/>
                <a:cs typeface="Calibri"/>
              </a:rPr>
              <a:t>Assigning a </a:t>
            </a:r>
            <a:r>
              <a:rPr sz="2400" spc="-5" dirty="0">
                <a:latin typeface="Calibri"/>
                <a:cs typeface="Calibri"/>
              </a:rPr>
              <a:t>binary </a:t>
            </a:r>
            <a:r>
              <a:rPr sz="2400" spc="-10" dirty="0">
                <a:latin typeface="Calibri"/>
                <a:cs typeface="Calibri"/>
              </a:rPr>
              <a:t>code </a:t>
            </a:r>
            <a:r>
              <a:rPr sz="2400" spc="-15" dirty="0">
                <a:latin typeface="Calibri"/>
                <a:cs typeface="Calibri"/>
              </a:rPr>
              <a:t>to </a:t>
            </a:r>
            <a:r>
              <a:rPr sz="2400" dirty="0">
                <a:latin typeface="Calibri"/>
                <a:cs typeface="Calibri"/>
              </a:rPr>
              <a:t>each </a:t>
            </a:r>
            <a:r>
              <a:rPr sz="2400" spc="-10" dirty="0">
                <a:latin typeface="Calibri"/>
                <a:cs typeface="Calibri"/>
              </a:rPr>
              <a:t>finite </a:t>
            </a:r>
            <a:r>
              <a:rPr sz="2400" spc="-5" dirty="0">
                <a:latin typeface="Calibri"/>
                <a:cs typeface="Calibri"/>
              </a:rPr>
              <a:t>amplitude </a:t>
            </a:r>
            <a:r>
              <a:rPr lang="en-US" sz="2400" dirty="0" smtClean="0">
                <a:latin typeface="Calibri"/>
                <a:cs typeface="Calibri"/>
              </a:rPr>
              <a:t>in </a:t>
            </a:r>
            <a:r>
              <a:rPr lang="en-US" sz="2400" smtClean="0">
                <a:latin typeface="Calibri"/>
                <a:cs typeface="Calibri"/>
              </a:rPr>
              <a:t>the signal</a:t>
            </a:r>
            <a:endParaRPr sz="24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591855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220</TotalTime>
  <Words>1730</Words>
  <Application>Microsoft Office PowerPoint</Application>
  <PresentationFormat>Widescreen</PresentationFormat>
  <Paragraphs>341</Paragraphs>
  <Slides>47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47</vt:i4>
      </vt:variant>
    </vt:vector>
  </HeadingPairs>
  <TitlesOfParts>
    <vt:vector size="56" baseType="lpstr">
      <vt:lpstr>Algerian</vt:lpstr>
      <vt:lpstr>Arial</vt:lpstr>
      <vt:lpstr>Calibri</vt:lpstr>
      <vt:lpstr>Calibri Light</vt:lpstr>
      <vt:lpstr>Georgia</vt:lpstr>
      <vt:lpstr>Times New Roman</vt:lpstr>
      <vt:lpstr>Trebuchet MS</vt:lpstr>
      <vt:lpstr>Wingdings</vt:lpstr>
      <vt:lpstr>Office Theme</vt:lpstr>
      <vt:lpstr>  DIGITAL  Communication</vt:lpstr>
      <vt:lpstr>Outline</vt:lpstr>
      <vt:lpstr>What is Communication?</vt:lpstr>
      <vt:lpstr>Destination</vt:lpstr>
      <vt:lpstr>PowerPoint Presentation</vt:lpstr>
      <vt:lpstr>PowerPoint Presentation</vt:lpstr>
      <vt:lpstr>PowerPoint Presentation</vt:lpstr>
      <vt:lpstr>Digital Communication System Block Diagram</vt:lpstr>
      <vt:lpstr>PowerPoint Presentation</vt:lpstr>
      <vt:lpstr>PowerPoint Presentation</vt:lpstr>
      <vt:lpstr>PowerPoint Presentation</vt:lpstr>
      <vt:lpstr>PowerPoint Presentation</vt:lpstr>
      <vt:lpstr>Advantages of Digital communication</vt:lpstr>
      <vt:lpstr>Advantages of Digital communication</vt:lpstr>
      <vt:lpstr>Disadvantages</vt:lpstr>
      <vt:lpstr>Analog Signal to a Discrete  Signal (A/D) Conversion</vt:lpstr>
      <vt:lpstr>Sampling</vt:lpstr>
      <vt:lpstr>Sampling</vt:lpstr>
      <vt:lpstr>Sampling</vt:lpstr>
      <vt:lpstr>Sampling Theorem</vt:lpstr>
      <vt:lpstr>Quantization</vt:lpstr>
      <vt:lpstr>Quantization</vt:lpstr>
      <vt:lpstr>Quantization</vt:lpstr>
      <vt:lpstr>Quantization</vt:lpstr>
      <vt:lpstr>Quantization</vt:lpstr>
      <vt:lpstr>Quantization</vt:lpstr>
      <vt:lpstr>Coding</vt:lpstr>
      <vt:lpstr>Coding</vt:lpstr>
      <vt:lpstr>Transmission</vt:lpstr>
      <vt:lpstr>Modulation</vt:lpstr>
      <vt:lpstr>Modulation</vt:lpstr>
      <vt:lpstr>Modulation Types - AM</vt:lpstr>
      <vt:lpstr>Modulation Types - FM, PAM</vt:lpstr>
      <vt:lpstr>Digital Data Transmission</vt:lpstr>
      <vt:lpstr>Transmission</vt:lpstr>
      <vt:lpstr>Example – Bit rate calculation</vt:lpstr>
      <vt:lpstr>Baud rate (Symbol rate)</vt:lpstr>
      <vt:lpstr>Baud rate (Symbol rate)</vt:lpstr>
      <vt:lpstr>Example</vt:lpstr>
      <vt:lpstr>PowerPoint Presentation</vt:lpstr>
      <vt:lpstr>Bandpass Data Transmission</vt:lpstr>
      <vt:lpstr>Bandpass Digital Transmission</vt:lpstr>
      <vt:lpstr>Bandpass Modulation Techniques</vt:lpstr>
      <vt:lpstr>Amplitude Shift Keying (ASK)</vt:lpstr>
      <vt:lpstr>Phase Shift Keying (PSK)</vt:lpstr>
      <vt:lpstr>Frequency Shift Keying (FSK)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Digital  Communication</dc:title>
  <dc:creator>ECE</dc:creator>
  <cp:lastModifiedBy>ECE</cp:lastModifiedBy>
  <cp:revision>89</cp:revision>
  <dcterms:created xsi:type="dcterms:W3CDTF">2020-08-21T10:25:09Z</dcterms:created>
  <dcterms:modified xsi:type="dcterms:W3CDTF">2020-08-24T05:50:34Z</dcterms:modified>
</cp:coreProperties>
</file>